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21"/>
  </p:notesMasterIdLst>
  <p:handoutMasterIdLst>
    <p:handoutMasterId r:id="rId22"/>
  </p:handoutMasterIdLst>
  <p:sldIdLst>
    <p:sldId id="353" r:id="rId2"/>
    <p:sldId id="358" r:id="rId3"/>
    <p:sldId id="357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70" r:id="rId16"/>
    <p:sldId id="371" r:id="rId17"/>
    <p:sldId id="372" r:id="rId18"/>
    <p:sldId id="373" r:id="rId19"/>
    <p:sldId id="374" r:id="rId20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0B000472-CAA5-4379-A368-D84E4E6FB97F}">
          <p14:sldIdLst>
            <p14:sldId id="353"/>
            <p14:sldId id="358"/>
          </p14:sldIdLst>
        </p14:section>
        <p14:section name="未命名的章節" id="{209E5639-39EE-4EDA-8E0E-A7BCE8ABB58F}">
          <p14:sldIdLst>
            <p14:sldId id="357"/>
            <p14:sldId id="359"/>
            <p14:sldId id="360"/>
            <p14:sldId id="361"/>
            <p14:sldId id="362"/>
            <p14:sldId id="363"/>
            <p14:sldId id="364"/>
            <p14:sldId id="365"/>
            <p14:sldId id="366"/>
            <p14:sldId id="367"/>
            <p14:sldId id="368"/>
            <p14:sldId id="369"/>
            <p14:sldId id="370"/>
            <p14:sldId id="371"/>
            <p14:sldId id="372"/>
            <p14:sldId id="373"/>
            <p14:sldId id="3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CC6600"/>
    <a:srgbClr val="66FF33"/>
    <a:srgbClr val="EBEBFF"/>
    <a:srgbClr val="E7E7FF"/>
    <a:srgbClr val="E1E1FF"/>
    <a:srgbClr val="CCCCFF"/>
    <a:srgbClr val="00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8" autoAdjust="0"/>
    <p:restoredTop sz="79859" autoAdjust="0"/>
  </p:normalViewPr>
  <p:slideViewPr>
    <p:cSldViewPr>
      <p:cViewPr varScale="1">
        <p:scale>
          <a:sx n="91" d="100"/>
          <a:sy n="91" d="100"/>
        </p:scale>
        <p:origin x="193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ms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工作表1!$A$2:$A$12</c:f>
              <c:numCache>
                <c:formatCode>General</c:formatCode>
                <c:ptCount val="11"/>
                <c:pt idx="0">
                  <c:v>5</c:v>
                </c:pt>
                <c:pt idx="1">
                  <c:v>15</c:v>
                </c:pt>
                <c:pt idx="2">
                  <c:v>30</c:v>
                </c:pt>
                <c:pt idx="3">
                  <c:v>50</c:v>
                </c:pt>
                <c:pt idx="4">
                  <c:v>70</c:v>
                </c:pt>
                <c:pt idx="5">
                  <c:v>90</c:v>
                </c:pt>
                <c:pt idx="6">
                  <c:v>110</c:v>
                </c:pt>
                <c:pt idx="7">
                  <c:v>130</c:v>
                </c:pt>
                <c:pt idx="8">
                  <c:v>150</c:v>
                </c:pt>
                <c:pt idx="9">
                  <c:v>170</c:v>
                </c:pt>
                <c:pt idx="10">
                  <c:v>190</c:v>
                </c:pt>
              </c:numCache>
            </c:numRef>
          </c:xVal>
          <c:yVal>
            <c:numRef>
              <c:f>工作表1!$B$2:$B$12</c:f>
              <c:numCache>
                <c:formatCode>General</c:formatCode>
                <c:ptCount val="11"/>
                <c:pt idx="0">
                  <c:v>0</c:v>
                </c:pt>
                <c:pt idx="1">
                  <c:v>5</c:v>
                </c:pt>
                <c:pt idx="2">
                  <c:v>15</c:v>
                </c:pt>
                <c:pt idx="3">
                  <c:v>25</c:v>
                </c:pt>
                <c:pt idx="4">
                  <c:v>40</c:v>
                </c:pt>
                <c:pt idx="5">
                  <c:v>60</c:v>
                </c:pt>
                <c:pt idx="6">
                  <c:v>105</c:v>
                </c:pt>
                <c:pt idx="7">
                  <c:v>160</c:v>
                </c:pt>
                <c:pt idx="8">
                  <c:v>210</c:v>
                </c:pt>
                <c:pt idx="9">
                  <c:v>260</c:v>
                </c:pt>
                <c:pt idx="10">
                  <c:v>320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168-457A-9BCF-03F084C3CBEB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Length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工作表1!$A$2:$A$12</c:f>
              <c:numCache>
                <c:formatCode>General</c:formatCode>
                <c:ptCount val="11"/>
                <c:pt idx="0">
                  <c:v>5</c:v>
                </c:pt>
                <c:pt idx="1">
                  <c:v>15</c:v>
                </c:pt>
                <c:pt idx="2">
                  <c:v>30</c:v>
                </c:pt>
                <c:pt idx="3">
                  <c:v>50</c:v>
                </c:pt>
                <c:pt idx="4">
                  <c:v>70</c:v>
                </c:pt>
                <c:pt idx="5">
                  <c:v>90</c:v>
                </c:pt>
                <c:pt idx="6">
                  <c:v>110</c:v>
                </c:pt>
                <c:pt idx="7">
                  <c:v>130</c:v>
                </c:pt>
                <c:pt idx="8">
                  <c:v>150</c:v>
                </c:pt>
                <c:pt idx="9">
                  <c:v>170</c:v>
                </c:pt>
                <c:pt idx="10">
                  <c:v>190</c:v>
                </c:pt>
              </c:numCache>
            </c:numRef>
          </c:xVal>
          <c:yVal>
            <c:numRef>
              <c:f>工作表1!$C$2:$C$12</c:f>
              <c:numCache>
                <c:formatCode>General</c:formatCode>
                <c:ptCount val="11"/>
                <c:pt idx="0">
                  <c:v>5</c:v>
                </c:pt>
                <c:pt idx="1">
                  <c:v>15</c:v>
                </c:pt>
                <c:pt idx="2">
                  <c:v>30</c:v>
                </c:pt>
                <c:pt idx="3">
                  <c:v>50</c:v>
                </c:pt>
                <c:pt idx="4">
                  <c:v>70</c:v>
                </c:pt>
                <c:pt idx="5">
                  <c:v>90</c:v>
                </c:pt>
                <c:pt idx="6">
                  <c:v>110</c:v>
                </c:pt>
                <c:pt idx="7">
                  <c:v>130</c:v>
                </c:pt>
                <c:pt idx="8">
                  <c:v>150</c:v>
                </c:pt>
                <c:pt idx="9">
                  <c:v>170</c:v>
                </c:pt>
                <c:pt idx="10">
                  <c:v>190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1168-457A-9BCF-03F084C3CBEB}"/>
            </c:ext>
          </c:extLst>
        </c:ser>
        <c:dLbls>
          <c:dLblPos val="t"/>
          <c:showLegendKey val="0"/>
          <c:showVal val="0"/>
          <c:showCatName val="0"/>
          <c:showSerName val="0"/>
          <c:showPercent val="0"/>
          <c:showBubbleSize val="0"/>
        </c:dLbls>
        <c:axId val="709834096"/>
        <c:axId val="734090824"/>
      </c:scatterChart>
      <c:valAx>
        <c:axId val="709834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734090824"/>
        <c:crosses val="autoZero"/>
        <c:crossBetween val="midCat"/>
      </c:valAx>
      <c:valAx>
        <c:axId val="734090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7098340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Number of Patterns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工作表1!$A$3:$A$12</c:f>
              <c:numCache>
                <c:formatCode>General</c:formatCode>
                <c:ptCount val="10"/>
                <c:pt idx="0">
                  <c:v>3</c:v>
                </c:pt>
                <c:pt idx="1">
                  <c:v>6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18</c:v>
                </c:pt>
                <c:pt idx="6">
                  <c:v>21</c:v>
                </c:pt>
              </c:numCache>
            </c:numRef>
          </c:xVal>
          <c:yVal>
            <c:numRef>
              <c:f>工作表1!$B$2:$B$12</c:f>
              <c:numCache>
                <c:formatCode>General</c:formatCode>
                <c:ptCount val="11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9</c:v>
                </c:pt>
                <c:pt idx="4">
                  <c:v>12</c:v>
                </c:pt>
                <c:pt idx="5">
                  <c:v>15</c:v>
                </c:pt>
                <c:pt idx="6">
                  <c:v>18</c:v>
                </c:pt>
                <c:pt idx="7">
                  <c:v>21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168-457A-9BCF-03F084C3CBEB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Searching Time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工作表1!$A$3:$A$12</c:f>
              <c:numCache>
                <c:formatCode>General</c:formatCode>
                <c:ptCount val="10"/>
                <c:pt idx="0">
                  <c:v>3</c:v>
                </c:pt>
                <c:pt idx="1">
                  <c:v>6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18</c:v>
                </c:pt>
                <c:pt idx="6">
                  <c:v>21</c:v>
                </c:pt>
              </c:numCache>
            </c:numRef>
          </c:xVal>
          <c:yVal>
            <c:numRef>
              <c:f>工作表1!$C$2:$C$12</c:f>
              <c:numCache>
                <c:formatCode>General</c:formatCode>
                <c:ptCount val="1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110</c:v>
                </c:pt>
                <c:pt idx="4">
                  <c:v>150</c:v>
                </c:pt>
                <c:pt idx="5">
                  <c:v>170</c:v>
                </c:pt>
                <c:pt idx="6">
                  <c:v>230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1168-457A-9BCF-03F084C3CB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09834096"/>
        <c:axId val="734090824"/>
      </c:scatterChart>
      <c:valAx>
        <c:axId val="709834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734090824"/>
        <c:crosses val="autoZero"/>
        <c:crossBetween val="midCat"/>
      </c:valAx>
      <c:valAx>
        <c:axId val="734090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7098340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2017/9/27</a:t>
            </a:fld>
            <a:endParaRPr lang="en-US" altLang="zh-TW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TW" altLang="en-US" dirty="0">
                <a:ea typeface="新細明體" charset="-120"/>
              </a:rPr>
              <a:t>比對 </a:t>
            </a:r>
            <a:r>
              <a:rPr lang="en-US" altLang="zh-TW" dirty="0">
                <a:ea typeface="新細明體" charset="-120"/>
              </a:rPr>
              <a:t>Simple Pattern </a:t>
            </a:r>
            <a:r>
              <a:rPr lang="zh-TW" altLang="en-US" dirty="0">
                <a:ea typeface="新細明體" charset="-120"/>
              </a:rPr>
              <a:t>的方法是基於 </a:t>
            </a:r>
            <a:r>
              <a:rPr lang="en-US" altLang="zh-TW" dirty="0">
                <a:ea typeface="新細明體" charset="-120"/>
              </a:rPr>
              <a:t>Hash </a:t>
            </a:r>
            <a:r>
              <a:rPr lang="zh-TW" altLang="en-US" dirty="0">
                <a:ea typeface="新細明體" charset="-120"/>
              </a:rPr>
              <a:t>並且可以比對不同長度的 </a:t>
            </a:r>
            <a:r>
              <a:rPr lang="en-US" altLang="zh-TW" dirty="0">
                <a:ea typeface="新細明體" charset="-120"/>
              </a:rPr>
              <a:t>Pattern</a:t>
            </a:r>
            <a:r>
              <a:rPr lang="zh-TW" altLang="en-US" dirty="0">
                <a:ea typeface="新細明體" charset="-120"/>
              </a:rPr>
              <a:t>。</a:t>
            </a:r>
            <a:endParaRPr lang="en-US" altLang="zh-TW" dirty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61991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85670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879399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27559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812282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478407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00097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205468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150561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0756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8021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6377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3619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431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17342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05324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35398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51202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2017/9/27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sz="2800" b="1" i="0" dirty="0"/>
              <a:t>Adaptive Hashing Based Multiple Variable Length Pattern Search Algorithm for Large Data Sets</a:t>
            </a:r>
            <a:endParaRPr lang="zh-TW" altLang="zh-TW" sz="2800" i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/>
              <a:t>2015 IEEE Conference on Network Function Virtualization and Software Defined Network (ICDSE)</a:t>
            </a:r>
          </a:p>
          <a:p>
            <a:pPr algn="l"/>
            <a:endParaRPr lang="en-US" altLang="zh-TW" sz="1800" dirty="0"/>
          </a:p>
          <a:p>
            <a:pPr algn="l"/>
            <a:r>
              <a:rPr lang="en-US" altLang="zh-TW" sz="1800" dirty="0"/>
              <a:t>Author: 		Punit </a:t>
            </a:r>
            <a:r>
              <a:rPr lang="en-US" altLang="zh-TW" sz="1800" dirty="0" err="1"/>
              <a:t>Kanuga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Anamika</a:t>
            </a:r>
            <a:r>
              <a:rPr lang="en-US" altLang="zh-TW" sz="1800" dirty="0"/>
              <a:t> Chauhan</a:t>
            </a:r>
          </a:p>
          <a:p>
            <a:pPr algn="l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	</a:t>
            </a:r>
            <a:r>
              <a:rPr lang="en-US" altLang="zh-TW" sz="1800" dirty="0"/>
              <a:t>Cheng-Feng </a:t>
            </a:r>
            <a:r>
              <a:rPr lang="en-US" altLang="zh-TW" sz="1800" dirty="0" err="1"/>
              <a:t>Ke</a:t>
            </a:r>
            <a:endParaRPr lang="en-US" altLang="zh-TW" sz="1800" dirty="0"/>
          </a:p>
          <a:p>
            <a:pPr algn="l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Date: 		2017/09/27</a:t>
            </a:r>
            <a:endParaRPr kumimoji="0" lang="en-US" altLang="zh-TW" sz="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graphicFrame>
        <p:nvGraphicFramePr>
          <p:cNvPr id="6" name="內容版面配置區 5">
            <a:extLst>
              <a:ext uri="{FF2B5EF4-FFF2-40B4-BE49-F238E27FC236}">
                <a16:creationId xmlns:a16="http://schemas.microsoft.com/office/drawing/2014/main" id="{71A9A14B-6134-4930-9B10-573D3957EB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2998607"/>
              </p:ext>
            </p:extLst>
          </p:nvPr>
        </p:nvGraphicFramePr>
        <p:xfrm>
          <a:off x="381474" y="1655203"/>
          <a:ext cx="422653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230">
                  <a:extLst>
                    <a:ext uri="{9D8B030D-6E8A-4147-A177-3AD203B41FA5}">
                      <a16:colId xmlns:a16="http://schemas.microsoft.com/office/drawing/2014/main" val="4225554889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041636530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153632622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2804820162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503673212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00969322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251634070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86417882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763752184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18251166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818208643"/>
                    </a:ext>
                  </a:extLst>
                </a:gridCol>
              </a:tblGrid>
              <a:tr h="370840">
                <a:tc gridSpan="11">
                  <a:txBody>
                    <a:bodyPr/>
                    <a:lstStyle/>
                    <a:p>
                      <a:r>
                        <a:rPr lang="en-US" altLang="zh-TW" dirty="0"/>
                        <a:t>Input String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884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-2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205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r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s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r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824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0" dirty="0"/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0" dirty="0"/>
                        <a:t>●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6073"/>
                  </a:ext>
                </a:extLst>
              </a:tr>
            </a:tbl>
          </a:graphicData>
        </a:graphic>
      </p:graphicFrame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DD1B5C1D-A3D0-49E1-93C8-9F25E02C7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297599"/>
              </p:ext>
            </p:extLst>
          </p:nvPr>
        </p:nvGraphicFramePr>
        <p:xfrm>
          <a:off x="4271108" y="3779288"/>
          <a:ext cx="4753124" cy="296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6779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676345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Match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Key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Values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sc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0, 1, 1, 3), (1,1,1,2)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HASH(ca)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(0,2,2,2), (1,2,2,1)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ar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(0,3,3,1), (1,3,3,0),(2,1,1,2)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HASH(re)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(0,4,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4,0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549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rc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(2,2,2,1)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663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ch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(2,3,3,0)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853810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90EA9BE-D473-453C-A3AD-36A4A8449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109390"/>
              </p:ext>
            </p:extLst>
          </p:nvPr>
        </p:nvGraphicFramePr>
        <p:xfrm>
          <a:off x="6048164" y="399733"/>
          <a:ext cx="252028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Min Length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EB0FD8ED-6296-49BE-A962-727EE48AE5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755124"/>
              </p:ext>
            </p:extLst>
          </p:nvPr>
        </p:nvGraphicFramePr>
        <p:xfrm>
          <a:off x="6048164" y="1537864"/>
          <a:ext cx="296648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7267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089217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Hash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 Value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HASH(scare)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HASH(arch)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</a:tbl>
          </a:graphicData>
        </a:graphic>
      </p:graphicFrame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3581FFF4-CDF4-47C1-9B18-8AC2784EC225}"/>
              </a:ext>
            </a:extLst>
          </p:cNvPr>
          <p:cNvCxnSpPr>
            <a:cxnSpLocks/>
          </p:cNvCxnSpPr>
          <p:nvPr/>
        </p:nvCxnSpPr>
        <p:spPr>
          <a:xfrm>
            <a:off x="2159732" y="3138563"/>
            <a:ext cx="4248472" cy="2666701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接點 10">
            <a:extLst>
              <a:ext uri="{FF2B5EF4-FFF2-40B4-BE49-F238E27FC236}">
                <a16:creationId xmlns:a16="http://schemas.microsoft.com/office/drawing/2014/main" id="{18BA868B-E619-4751-A3A4-C1C2B7A9A851}"/>
              </a:ext>
            </a:extLst>
          </p:cNvPr>
          <p:cNvCxnSpPr>
            <a:cxnSpLocks/>
          </p:cNvCxnSpPr>
          <p:nvPr/>
        </p:nvCxnSpPr>
        <p:spPr>
          <a:xfrm flipH="1">
            <a:off x="2159732" y="944724"/>
            <a:ext cx="3888432" cy="1044116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A7BCB13C-4E61-4147-834A-9A94D249DB34}"/>
              </a:ext>
            </a:extLst>
          </p:cNvPr>
          <p:cNvSpPr txBox="1"/>
          <p:nvPr/>
        </p:nvSpPr>
        <p:spPr>
          <a:xfrm>
            <a:off x="2154642" y="1290955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4 - 2 = 2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715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graphicFrame>
        <p:nvGraphicFramePr>
          <p:cNvPr id="6" name="內容版面配置區 5">
            <a:extLst>
              <a:ext uri="{FF2B5EF4-FFF2-40B4-BE49-F238E27FC236}">
                <a16:creationId xmlns:a16="http://schemas.microsoft.com/office/drawing/2014/main" id="{71A9A14B-6134-4930-9B10-573D3957EB3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81474" y="1655203"/>
          <a:ext cx="422653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230">
                  <a:extLst>
                    <a:ext uri="{9D8B030D-6E8A-4147-A177-3AD203B41FA5}">
                      <a16:colId xmlns:a16="http://schemas.microsoft.com/office/drawing/2014/main" val="4225554889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041636530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153632622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2804820162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503673212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00969322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251634070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86417882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763752184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18251166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818208643"/>
                    </a:ext>
                  </a:extLst>
                </a:gridCol>
              </a:tblGrid>
              <a:tr h="370840">
                <a:tc gridSpan="11">
                  <a:txBody>
                    <a:bodyPr/>
                    <a:lstStyle/>
                    <a:p>
                      <a:r>
                        <a:rPr lang="en-US" altLang="zh-TW" dirty="0"/>
                        <a:t>Input String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884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-2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205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r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s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r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824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0" dirty="0"/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0" dirty="0"/>
                        <a:t>●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6073"/>
                  </a:ext>
                </a:extLst>
              </a:tr>
            </a:tbl>
          </a:graphicData>
        </a:graphic>
      </p:graphicFrame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DD1B5C1D-A3D0-49E1-93C8-9F25E02C71BE}"/>
              </a:ext>
            </a:extLst>
          </p:cNvPr>
          <p:cNvGraphicFramePr>
            <a:graphicFrameLocks noGrp="1"/>
          </p:cNvGraphicFramePr>
          <p:nvPr/>
        </p:nvGraphicFramePr>
        <p:xfrm>
          <a:off x="4271108" y="3779288"/>
          <a:ext cx="475312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6779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676345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Match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Key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Values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sc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0, 1, 1, 3), (1,1,1,2)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HASH(ca)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(0,2,2,2), (1,2,2,1)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ar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(0,3,3,1), (1,3,3,0),(2,1,1,2)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HASH(re)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(0,4,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4,0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549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rc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(2,2,2,1)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663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ch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(2,3,3,0)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853810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90EA9BE-D473-453C-A3AD-36A4A84496CF}"/>
              </a:ext>
            </a:extLst>
          </p:cNvPr>
          <p:cNvGraphicFramePr>
            <a:graphicFrameLocks noGrp="1"/>
          </p:cNvGraphicFramePr>
          <p:nvPr/>
        </p:nvGraphicFramePr>
        <p:xfrm>
          <a:off x="6048164" y="399733"/>
          <a:ext cx="252028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Min Length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EB0FD8ED-6296-49BE-A962-727EE48AE53A}"/>
              </a:ext>
            </a:extLst>
          </p:cNvPr>
          <p:cNvGraphicFramePr>
            <a:graphicFrameLocks noGrp="1"/>
          </p:cNvGraphicFramePr>
          <p:nvPr/>
        </p:nvGraphicFramePr>
        <p:xfrm>
          <a:off x="6048164" y="1537864"/>
          <a:ext cx="296648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7267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089217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Hash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 Value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HASH(scare)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HASH(arch)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</a:tbl>
          </a:graphicData>
        </a:graphic>
      </p:graphicFrame>
      <p:sp>
        <p:nvSpPr>
          <p:cNvPr id="10" name="矩形 9">
            <a:extLst>
              <a:ext uri="{FF2B5EF4-FFF2-40B4-BE49-F238E27FC236}">
                <a16:creationId xmlns:a16="http://schemas.microsoft.com/office/drawing/2014/main" id="{9C02F6BF-6DB7-4153-9213-6A8471B3C1E1}"/>
              </a:ext>
            </a:extLst>
          </p:cNvPr>
          <p:cNvSpPr/>
          <p:nvPr/>
        </p:nvSpPr>
        <p:spPr>
          <a:xfrm>
            <a:off x="373477" y="2024843"/>
            <a:ext cx="1930271" cy="111371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7F27DC6F-DBC3-438E-B3CF-644C08031900}"/>
              </a:ext>
            </a:extLst>
          </p:cNvPr>
          <p:cNvSpPr txBox="1"/>
          <p:nvPr/>
        </p:nvSpPr>
        <p:spPr>
          <a:xfrm>
            <a:off x="1728805" y="3207398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2 - 4 = -2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634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graphicFrame>
        <p:nvGraphicFramePr>
          <p:cNvPr id="6" name="內容版面配置區 5">
            <a:extLst>
              <a:ext uri="{FF2B5EF4-FFF2-40B4-BE49-F238E27FC236}">
                <a16:creationId xmlns:a16="http://schemas.microsoft.com/office/drawing/2014/main" id="{71A9A14B-6134-4930-9B10-573D3957EB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102395"/>
              </p:ext>
            </p:extLst>
          </p:nvPr>
        </p:nvGraphicFramePr>
        <p:xfrm>
          <a:off x="381474" y="1655203"/>
          <a:ext cx="422653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230">
                  <a:extLst>
                    <a:ext uri="{9D8B030D-6E8A-4147-A177-3AD203B41FA5}">
                      <a16:colId xmlns:a16="http://schemas.microsoft.com/office/drawing/2014/main" val="4225554889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041636530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153632622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2804820162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503673212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00969322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251634070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86417882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763752184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18251166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818208643"/>
                    </a:ext>
                  </a:extLst>
                </a:gridCol>
              </a:tblGrid>
              <a:tr h="370840">
                <a:tc gridSpan="11">
                  <a:txBody>
                    <a:bodyPr/>
                    <a:lstStyle/>
                    <a:p>
                      <a:r>
                        <a:rPr lang="en-US" altLang="zh-TW" dirty="0"/>
                        <a:t>Input String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884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-2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205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r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s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r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824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0" dirty="0"/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0" dirty="0"/>
                        <a:t>●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6073"/>
                  </a:ext>
                </a:extLst>
              </a:tr>
            </a:tbl>
          </a:graphicData>
        </a:graphic>
      </p:graphicFrame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DD1B5C1D-A3D0-49E1-93C8-9F25E02C7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66924"/>
              </p:ext>
            </p:extLst>
          </p:nvPr>
        </p:nvGraphicFramePr>
        <p:xfrm>
          <a:off x="4271108" y="3779288"/>
          <a:ext cx="475312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6779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676345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Match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Key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Values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sc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0, 1, 1, 3), (1,1,1,2)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HASH(ca)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(0,2,2,2), (1,2,2,1)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ar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(0,3,3,1), (1,3,3,0),(2,1,1,2)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HASH(re)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(0,4,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4,0)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549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rc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(2,2,2,1)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663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ch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(2,3,3,0)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853810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90EA9BE-D473-453C-A3AD-36A4A8449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264249"/>
              </p:ext>
            </p:extLst>
          </p:nvPr>
        </p:nvGraphicFramePr>
        <p:xfrm>
          <a:off x="6048164" y="399733"/>
          <a:ext cx="252028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Min Length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EB0FD8ED-6296-49BE-A962-727EE48AE53A}"/>
              </a:ext>
            </a:extLst>
          </p:cNvPr>
          <p:cNvGraphicFramePr>
            <a:graphicFrameLocks noGrp="1"/>
          </p:cNvGraphicFramePr>
          <p:nvPr/>
        </p:nvGraphicFramePr>
        <p:xfrm>
          <a:off x="6048164" y="1537864"/>
          <a:ext cx="296648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7267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089217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Hash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 Value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HASH(scare)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HASH(arch)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</a:tbl>
          </a:graphicData>
        </a:graphic>
      </p:graphicFrame>
      <p:sp>
        <p:nvSpPr>
          <p:cNvPr id="11" name="文字方塊 10">
            <a:extLst>
              <a:ext uri="{FF2B5EF4-FFF2-40B4-BE49-F238E27FC236}">
                <a16:creationId xmlns:a16="http://schemas.microsoft.com/office/drawing/2014/main" id="{FE0B03C3-9261-4C18-BF34-77FAA080DC48}"/>
              </a:ext>
            </a:extLst>
          </p:cNvPr>
          <p:cNvSpPr txBox="1"/>
          <p:nvPr/>
        </p:nvSpPr>
        <p:spPr>
          <a:xfrm>
            <a:off x="1981413" y="4526599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2 + 4 – 1 = 5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cxnSp>
        <p:nvCxnSpPr>
          <p:cNvPr id="12" name="直線接點 10">
            <a:extLst>
              <a:ext uri="{FF2B5EF4-FFF2-40B4-BE49-F238E27FC236}">
                <a16:creationId xmlns:a16="http://schemas.microsoft.com/office/drawing/2014/main" id="{11F471F8-647A-47CA-8878-679F25945B8A}"/>
              </a:ext>
            </a:extLst>
          </p:cNvPr>
          <p:cNvCxnSpPr>
            <a:cxnSpLocks/>
            <a:stCxn id="31" idx="2"/>
            <a:endCxn id="30" idx="2"/>
          </p:cNvCxnSpPr>
          <p:nvPr/>
        </p:nvCxnSpPr>
        <p:spPr>
          <a:xfrm rot="16200000" flipH="1">
            <a:off x="2695037" y="2563246"/>
            <a:ext cx="12700" cy="1155509"/>
          </a:xfrm>
          <a:prstGeom prst="curvedConnector3">
            <a:avLst>
              <a:gd name="adj1" fmla="val 10406898"/>
            </a:avLst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7D3C223E-240A-4DAA-8FD3-B6105E5C10D7}"/>
              </a:ext>
            </a:extLst>
          </p:cNvPr>
          <p:cNvSpPr txBox="1"/>
          <p:nvPr/>
        </p:nvSpPr>
        <p:spPr>
          <a:xfrm>
            <a:off x="3084279" y="277166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   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955AE662-FA67-4F16-8270-FB45F73C629F}"/>
              </a:ext>
            </a:extLst>
          </p:cNvPr>
          <p:cNvSpPr txBox="1"/>
          <p:nvPr/>
        </p:nvSpPr>
        <p:spPr>
          <a:xfrm>
            <a:off x="1928770" y="277166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   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752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graphicFrame>
        <p:nvGraphicFramePr>
          <p:cNvPr id="6" name="內容版面配置區 5">
            <a:extLst>
              <a:ext uri="{FF2B5EF4-FFF2-40B4-BE49-F238E27FC236}">
                <a16:creationId xmlns:a16="http://schemas.microsoft.com/office/drawing/2014/main" id="{71A9A14B-6134-4930-9B10-573D3957EB3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81474" y="1655203"/>
          <a:ext cx="422653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230">
                  <a:extLst>
                    <a:ext uri="{9D8B030D-6E8A-4147-A177-3AD203B41FA5}">
                      <a16:colId xmlns:a16="http://schemas.microsoft.com/office/drawing/2014/main" val="4225554889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041636530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153632622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2804820162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503673212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00969322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251634070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86417882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763752184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18251166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818208643"/>
                    </a:ext>
                  </a:extLst>
                </a:gridCol>
              </a:tblGrid>
              <a:tr h="370840">
                <a:tc gridSpan="11">
                  <a:txBody>
                    <a:bodyPr/>
                    <a:lstStyle/>
                    <a:p>
                      <a:r>
                        <a:rPr lang="en-US" altLang="zh-TW" dirty="0"/>
                        <a:t>Input String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884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-2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205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r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s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r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824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0" dirty="0"/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0" dirty="0"/>
                        <a:t>●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6073"/>
                  </a:ext>
                </a:extLst>
              </a:tr>
            </a:tbl>
          </a:graphicData>
        </a:graphic>
      </p:graphicFrame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DD1B5C1D-A3D0-49E1-93C8-9F25E02C7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490005"/>
              </p:ext>
            </p:extLst>
          </p:nvPr>
        </p:nvGraphicFramePr>
        <p:xfrm>
          <a:off x="4271108" y="3779288"/>
          <a:ext cx="475312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6779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676345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Match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Key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Values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sc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0, 1, 1, 3), (1,1,1,2)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HASH(ca)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(0,2,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2,2</a:t>
                      </a:r>
                      <a:r>
                        <a:rPr lang="en-US" altLang="zh-TW" dirty="0"/>
                        <a:t>), (1,2,2,1)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ar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(0,3,3,1), (1,3,3,0),(2,1,1,2)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HASH(re)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(0,4,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4,0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549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rc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(2,2,2,1)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663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ch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(2,3,3,0)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853810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90EA9BE-D473-453C-A3AD-36A4A8449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451615"/>
              </p:ext>
            </p:extLst>
          </p:nvPr>
        </p:nvGraphicFramePr>
        <p:xfrm>
          <a:off x="6048164" y="399733"/>
          <a:ext cx="252028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Min Length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EB0FD8ED-6296-49BE-A962-727EE48AE53A}"/>
              </a:ext>
            </a:extLst>
          </p:cNvPr>
          <p:cNvGraphicFramePr>
            <a:graphicFrameLocks noGrp="1"/>
          </p:cNvGraphicFramePr>
          <p:nvPr/>
        </p:nvGraphicFramePr>
        <p:xfrm>
          <a:off x="6048164" y="1537864"/>
          <a:ext cx="296648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7267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089217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Hash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 Value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HASH(scare)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HASH(arch)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</a:tbl>
          </a:graphicData>
        </a:graphic>
      </p:graphicFrame>
      <p:sp>
        <p:nvSpPr>
          <p:cNvPr id="30" name="文字方塊 29">
            <a:extLst>
              <a:ext uri="{FF2B5EF4-FFF2-40B4-BE49-F238E27FC236}">
                <a16:creationId xmlns:a16="http://schemas.microsoft.com/office/drawing/2014/main" id="{7D3C223E-240A-4DAA-8FD3-B6105E5C10D7}"/>
              </a:ext>
            </a:extLst>
          </p:cNvPr>
          <p:cNvSpPr txBox="1"/>
          <p:nvPr/>
        </p:nvSpPr>
        <p:spPr>
          <a:xfrm>
            <a:off x="3084279" y="277166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   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955AE662-FA67-4F16-8270-FB45F73C629F}"/>
              </a:ext>
            </a:extLst>
          </p:cNvPr>
          <p:cNvSpPr txBox="1"/>
          <p:nvPr/>
        </p:nvSpPr>
        <p:spPr>
          <a:xfrm>
            <a:off x="1928770" y="277166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   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cxnSp>
        <p:nvCxnSpPr>
          <p:cNvPr id="13" name="直線接點 10">
            <a:extLst>
              <a:ext uri="{FF2B5EF4-FFF2-40B4-BE49-F238E27FC236}">
                <a16:creationId xmlns:a16="http://schemas.microsoft.com/office/drawing/2014/main" id="{A2B92E4E-C140-4563-AD8B-88A28EB8D2C9}"/>
              </a:ext>
            </a:extLst>
          </p:cNvPr>
          <p:cNvCxnSpPr>
            <a:cxnSpLocks/>
          </p:cNvCxnSpPr>
          <p:nvPr/>
        </p:nvCxnSpPr>
        <p:spPr>
          <a:xfrm>
            <a:off x="3275856" y="3138563"/>
            <a:ext cx="3132348" cy="1874613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0926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graphicFrame>
        <p:nvGraphicFramePr>
          <p:cNvPr id="6" name="內容版面配置區 5">
            <a:extLst>
              <a:ext uri="{FF2B5EF4-FFF2-40B4-BE49-F238E27FC236}">
                <a16:creationId xmlns:a16="http://schemas.microsoft.com/office/drawing/2014/main" id="{71A9A14B-6134-4930-9B10-573D3957EB3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81474" y="1655203"/>
          <a:ext cx="422653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230">
                  <a:extLst>
                    <a:ext uri="{9D8B030D-6E8A-4147-A177-3AD203B41FA5}">
                      <a16:colId xmlns:a16="http://schemas.microsoft.com/office/drawing/2014/main" val="4225554889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041636530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153632622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2804820162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503673212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00969322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251634070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86417882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763752184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18251166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818208643"/>
                    </a:ext>
                  </a:extLst>
                </a:gridCol>
              </a:tblGrid>
              <a:tr h="370840">
                <a:tc gridSpan="11">
                  <a:txBody>
                    <a:bodyPr/>
                    <a:lstStyle/>
                    <a:p>
                      <a:r>
                        <a:rPr lang="en-US" altLang="zh-TW" dirty="0"/>
                        <a:t>Input String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884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-2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205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r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s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r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824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0" dirty="0"/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0" dirty="0"/>
                        <a:t>●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6073"/>
                  </a:ext>
                </a:extLst>
              </a:tr>
            </a:tbl>
          </a:graphicData>
        </a:graphic>
      </p:graphicFrame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DD1B5C1D-A3D0-49E1-93C8-9F25E02C71BE}"/>
              </a:ext>
            </a:extLst>
          </p:cNvPr>
          <p:cNvGraphicFramePr>
            <a:graphicFrameLocks noGrp="1"/>
          </p:cNvGraphicFramePr>
          <p:nvPr/>
        </p:nvGraphicFramePr>
        <p:xfrm>
          <a:off x="4271108" y="3779288"/>
          <a:ext cx="475312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6779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676345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Match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Key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Values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sc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0, 1, 1, 3), (1,1,1,2)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HASH(ca)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(0,2,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2,2</a:t>
                      </a:r>
                      <a:r>
                        <a:rPr lang="en-US" altLang="zh-TW" dirty="0"/>
                        <a:t>), (1,2,2,1)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ar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(0,3,3,1), (1,3,3,0),(2,1,1,2)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HASH(re)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(0,4,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4,0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549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rc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(2,2,2,1)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663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ch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(2,3,3,0)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853810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90EA9BE-D473-453C-A3AD-36A4A84496CF}"/>
              </a:ext>
            </a:extLst>
          </p:cNvPr>
          <p:cNvGraphicFramePr>
            <a:graphicFrameLocks noGrp="1"/>
          </p:cNvGraphicFramePr>
          <p:nvPr/>
        </p:nvGraphicFramePr>
        <p:xfrm>
          <a:off x="6048164" y="399733"/>
          <a:ext cx="252028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Min Length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EB0FD8ED-6296-49BE-A962-727EE48AE53A}"/>
              </a:ext>
            </a:extLst>
          </p:cNvPr>
          <p:cNvGraphicFramePr>
            <a:graphicFrameLocks noGrp="1"/>
          </p:cNvGraphicFramePr>
          <p:nvPr/>
        </p:nvGraphicFramePr>
        <p:xfrm>
          <a:off x="6048164" y="1537864"/>
          <a:ext cx="296648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7267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089217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Hash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 Value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HASH(scare)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HASH(arch)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</a:tbl>
          </a:graphicData>
        </a:graphic>
      </p:graphicFrame>
      <p:sp>
        <p:nvSpPr>
          <p:cNvPr id="30" name="文字方塊 29">
            <a:extLst>
              <a:ext uri="{FF2B5EF4-FFF2-40B4-BE49-F238E27FC236}">
                <a16:creationId xmlns:a16="http://schemas.microsoft.com/office/drawing/2014/main" id="{7D3C223E-240A-4DAA-8FD3-B6105E5C10D7}"/>
              </a:ext>
            </a:extLst>
          </p:cNvPr>
          <p:cNvSpPr txBox="1"/>
          <p:nvPr/>
        </p:nvSpPr>
        <p:spPr>
          <a:xfrm>
            <a:off x="3084279" y="277166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   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955AE662-FA67-4F16-8270-FB45F73C629F}"/>
              </a:ext>
            </a:extLst>
          </p:cNvPr>
          <p:cNvSpPr txBox="1"/>
          <p:nvPr/>
        </p:nvSpPr>
        <p:spPr>
          <a:xfrm>
            <a:off x="1928770" y="277166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   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2CA7B61E-2453-4722-8B38-28D8FE544F5F}"/>
              </a:ext>
            </a:extLst>
          </p:cNvPr>
          <p:cNvSpPr/>
          <p:nvPr/>
        </p:nvSpPr>
        <p:spPr>
          <a:xfrm>
            <a:off x="2300838" y="2026063"/>
            <a:ext cx="1930271" cy="111371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3107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graphicFrame>
        <p:nvGraphicFramePr>
          <p:cNvPr id="6" name="內容版面配置區 5">
            <a:extLst>
              <a:ext uri="{FF2B5EF4-FFF2-40B4-BE49-F238E27FC236}">
                <a16:creationId xmlns:a16="http://schemas.microsoft.com/office/drawing/2014/main" id="{71A9A14B-6134-4930-9B10-573D3957EB3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81474" y="1655203"/>
          <a:ext cx="422653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230">
                  <a:extLst>
                    <a:ext uri="{9D8B030D-6E8A-4147-A177-3AD203B41FA5}">
                      <a16:colId xmlns:a16="http://schemas.microsoft.com/office/drawing/2014/main" val="4225554889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041636530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153632622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2804820162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503673212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00969322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251634070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86417882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763752184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18251166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818208643"/>
                    </a:ext>
                  </a:extLst>
                </a:gridCol>
              </a:tblGrid>
              <a:tr h="370840">
                <a:tc gridSpan="11">
                  <a:txBody>
                    <a:bodyPr/>
                    <a:lstStyle/>
                    <a:p>
                      <a:r>
                        <a:rPr lang="en-US" altLang="zh-TW" dirty="0"/>
                        <a:t>Input String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884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-2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205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r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s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r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824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0" dirty="0"/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0" dirty="0"/>
                        <a:t>●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6073"/>
                  </a:ext>
                </a:extLst>
              </a:tr>
            </a:tbl>
          </a:graphicData>
        </a:graphic>
      </p:graphicFrame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DD1B5C1D-A3D0-49E1-93C8-9F25E02C7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202914"/>
              </p:ext>
            </p:extLst>
          </p:nvPr>
        </p:nvGraphicFramePr>
        <p:xfrm>
          <a:off x="4271108" y="3779288"/>
          <a:ext cx="475312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6779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676345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Match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Key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Values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sc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0, 1, 1, 3), (1,1,1,2)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HASH(ca)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altLang="zh-TW" dirty="0"/>
                        <a:t>,2,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2,2</a:t>
                      </a:r>
                      <a:r>
                        <a:rPr lang="en-US" altLang="zh-TW" dirty="0"/>
                        <a:t>), (1,2,2,1)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ar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(0,3,3,1), (1,3,3,0),(2,1,1,2)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HASH(re)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(0,4,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4,0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549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rc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(2,2,2,1)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663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ch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(2,3,3,0)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853810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90EA9BE-D473-453C-A3AD-36A4A84496CF}"/>
              </a:ext>
            </a:extLst>
          </p:cNvPr>
          <p:cNvGraphicFramePr>
            <a:graphicFrameLocks noGrp="1"/>
          </p:cNvGraphicFramePr>
          <p:nvPr/>
        </p:nvGraphicFramePr>
        <p:xfrm>
          <a:off x="6048164" y="399733"/>
          <a:ext cx="252028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Min Length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EB0FD8ED-6296-49BE-A962-727EE48AE53A}"/>
              </a:ext>
            </a:extLst>
          </p:cNvPr>
          <p:cNvGraphicFramePr>
            <a:graphicFrameLocks noGrp="1"/>
          </p:cNvGraphicFramePr>
          <p:nvPr/>
        </p:nvGraphicFramePr>
        <p:xfrm>
          <a:off x="6048164" y="1537864"/>
          <a:ext cx="296648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7267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089217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Hash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 Value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HASH(scare)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HASH(arch)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</a:tbl>
          </a:graphicData>
        </a:graphic>
      </p:graphicFrame>
      <p:sp>
        <p:nvSpPr>
          <p:cNvPr id="30" name="文字方塊 29">
            <a:extLst>
              <a:ext uri="{FF2B5EF4-FFF2-40B4-BE49-F238E27FC236}">
                <a16:creationId xmlns:a16="http://schemas.microsoft.com/office/drawing/2014/main" id="{7D3C223E-240A-4DAA-8FD3-B6105E5C10D7}"/>
              </a:ext>
            </a:extLst>
          </p:cNvPr>
          <p:cNvSpPr txBox="1"/>
          <p:nvPr/>
        </p:nvSpPr>
        <p:spPr>
          <a:xfrm>
            <a:off x="3084279" y="277166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   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955AE662-FA67-4F16-8270-FB45F73C629F}"/>
              </a:ext>
            </a:extLst>
          </p:cNvPr>
          <p:cNvSpPr txBox="1"/>
          <p:nvPr/>
        </p:nvSpPr>
        <p:spPr>
          <a:xfrm>
            <a:off x="1928770" y="277166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   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2CA7B61E-2453-4722-8B38-28D8FE544F5F}"/>
              </a:ext>
            </a:extLst>
          </p:cNvPr>
          <p:cNvSpPr/>
          <p:nvPr/>
        </p:nvSpPr>
        <p:spPr>
          <a:xfrm>
            <a:off x="2300838" y="2026063"/>
            <a:ext cx="1930271" cy="111371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" name="直線接點 10">
            <a:extLst>
              <a:ext uri="{FF2B5EF4-FFF2-40B4-BE49-F238E27FC236}">
                <a16:creationId xmlns:a16="http://schemas.microsoft.com/office/drawing/2014/main" id="{DEA410F9-7E14-498A-81AE-61F579DAB9A5}"/>
              </a:ext>
            </a:extLst>
          </p:cNvPr>
          <p:cNvCxnSpPr>
            <a:cxnSpLocks/>
          </p:cNvCxnSpPr>
          <p:nvPr/>
        </p:nvCxnSpPr>
        <p:spPr>
          <a:xfrm flipV="1">
            <a:off x="6444208" y="2564904"/>
            <a:ext cx="0" cy="2376266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4A8F9D5D-03E1-4275-AC0F-C2E69B8270AB}"/>
              </a:ext>
            </a:extLst>
          </p:cNvPr>
          <p:cNvSpPr txBox="1"/>
          <p:nvPr/>
        </p:nvSpPr>
        <p:spPr>
          <a:xfrm>
            <a:off x="212060" y="4112974"/>
            <a:ext cx="4019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HASH( </a:t>
            </a:r>
            <a:r>
              <a:rPr lang="en-US" altLang="zh-TW" dirty="0">
                <a:solidFill>
                  <a:srgbClr val="FF0000"/>
                </a:solidFill>
              </a:rPr>
              <a:t>input[3-7]</a:t>
            </a:r>
            <a:r>
              <a:rPr lang="en-US" altLang="zh-TW" dirty="0"/>
              <a:t> ) ==  HASH(</a:t>
            </a:r>
            <a:r>
              <a:rPr lang="en-US" altLang="zh-TW" dirty="0">
                <a:solidFill>
                  <a:srgbClr val="FF0000"/>
                </a:solidFill>
              </a:rPr>
              <a:t>scare</a:t>
            </a:r>
            <a:r>
              <a:rPr lang="en-US" altLang="zh-TW" dirty="0"/>
              <a:t>) </a:t>
            </a:r>
            <a:endParaRPr lang="zh-TW" altLang="en-US" dirty="0"/>
          </a:p>
        </p:txBody>
      </p:sp>
      <p:cxnSp>
        <p:nvCxnSpPr>
          <p:cNvPr id="18" name="直線接點 10">
            <a:extLst>
              <a:ext uri="{FF2B5EF4-FFF2-40B4-BE49-F238E27FC236}">
                <a16:creationId xmlns:a16="http://schemas.microsoft.com/office/drawing/2014/main" id="{B3DAEF64-34C0-4707-AF22-C9A872085EE2}"/>
              </a:ext>
            </a:extLst>
          </p:cNvPr>
          <p:cNvCxnSpPr>
            <a:cxnSpLocks/>
            <a:stCxn id="12" idx="2"/>
          </p:cNvCxnSpPr>
          <p:nvPr/>
        </p:nvCxnSpPr>
        <p:spPr>
          <a:xfrm flipH="1">
            <a:off x="1967082" y="3139782"/>
            <a:ext cx="1298892" cy="874370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接點 10">
            <a:extLst>
              <a:ext uri="{FF2B5EF4-FFF2-40B4-BE49-F238E27FC236}">
                <a16:creationId xmlns:a16="http://schemas.microsoft.com/office/drawing/2014/main" id="{47D7A39A-C0A8-4EC5-9F31-0637CD57F6D7}"/>
              </a:ext>
            </a:extLst>
          </p:cNvPr>
          <p:cNvCxnSpPr>
            <a:cxnSpLocks/>
            <a:stCxn id="9" idx="1"/>
          </p:cNvCxnSpPr>
          <p:nvPr/>
        </p:nvCxnSpPr>
        <p:spPr>
          <a:xfrm flipH="1">
            <a:off x="3724451" y="2464964"/>
            <a:ext cx="2323713" cy="1648010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F3597EEF-40A6-4063-BEDB-F4A7B27B63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776199"/>
              </p:ext>
            </p:extLst>
          </p:nvPr>
        </p:nvGraphicFramePr>
        <p:xfrm>
          <a:off x="745694" y="5327441"/>
          <a:ext cx="252028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Match List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(3, 7)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</a:tbl>
          </a:graphicData>
        </a:graphic>
      </p:graphicFrame>
      <p:cxnSp>
        <p:nvCxnSpPr>
          <p:cNvPr id="25" name="直線接點 10">
            <a:extLst>
              <a:ext uri="{FF2B5EF4-FFF2-40B4-BE49-F238E27FC236}">
                <a16:creationId xmlns:a16="http://schemas.microsoft.com/office/drawing/2014/main" id="{2C4A0283-7050-4B19-8ADA-EF2AD09BB2E1}"/>
              </a:ext>
            </a:extLst>
          </p:cNvPr>
          <p:cNvCxnSpPr>
            <a:cxnSpLocks/>
            <a:endCxn id="24" idx="0"/>
          </p:cNvCxnSpPr>
          <p:nvPr/>
        </p:nvCxnSpPr>
        <p:spPr>
          <a:xfrm>
            <a:off x="2005834" y="4581128"/>
            <a:ext cx="0" cy="746313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2098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  <p:graphicFrame>
        <p:nvGraphicFramePr>
          <p:cNvPr id="6" name="內容版面配置區 5">
            <a:extLst>
              <a:ext uri="{FF2B5EF4-FFF2-40B4-BE49-F238E27FC236}">
                <a16:creationId xmlns:a16="http://schemas.microsoft.com/office/drawing/2014/main" id="{71A9A14B-6134-4930-9B10-573D3957EB3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81474" y="1655203"/>
          <a:ext cx="422653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230">
                  <a:extLst>
                    <a:ext uri="{9D8B030D-6E8A-4147-A177-3AD203B41FA5}">
                      <a16:colId xmlns:a16="http://schemas.microsoft.com/office/drawing/2014/main" val="4225554889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041636530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153632622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2804820162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503673212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00969322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251634070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86417882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3763752184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182511663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818208643"/>
                    </a:ext>
                  </a:extLst>
                </a:gridCol>
              </a:tblGrid>
              <a:tr h="370840">
                <a:tc gridSpan="11">
                  <a:txBody>
                    <a:bodyPr/>
                    <a:lstStyle/>
                    <a:p>
                      <a:r>
                        <a:rPr lang="en-US" altLang="zh-TW" dirty="0"/>
                        <a:t>Input String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884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-2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205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r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s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r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824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0" dirty="0"/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0" dirty="0"/>
                        <a:t>●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6073"/>
                  </a:ext>
                </a:extLst>
              </a:tr>
            </a:tbl>
          </a:graphicData>
        </a:graphic>
      </p:graphicFrame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DD1B5C1D-A3D0-49E1-93C8-9F25E02C71BE}"/>
              </a:ext>
            </a:extLst>
          </p:cNvPr>
          <p:cNvGraphicFramePr>
            <a:graphicFrameLocks noGrp="1"/>
          </p:cNvGraphicFramePr>
          <p:nvPr/>
        </p:nvGraphicFramePr>
        <p:xfrm>
          <a:off x="4271108" y="3779288"/>
          <a:ext cx="475312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6779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676345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Match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Key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Values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sc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0, 1, 1, 3), (1,1,1,2)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HASH(ca)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altLang="zh-TW" dirty="0"/>
                        <a:t>,2,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2,2</a:t>
                      </a:r>
                      <a:r>
                        <a:rPr lang="en-US" altLang="zh-TW" dirty="0"/>
                        <a:t>), (1,2,2,1)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ar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(0,3,3,1), (1,3,3,0),(2,1,1,2)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HASH(re)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(0,4,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4,0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549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rc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(2,2,2,1)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663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ch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(2,3,3,0)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853810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90EA9BE-D473-453C-A3AD-36A4A84496CF}"/>
              </a:ext>
            </a:extLst>
          </p:cNvPr>
          <p:cNvGraphicFramePr>
            <a:graphicFrameLocks noGrp="1"/>
          </p:cNvGraphicFramePr>
          <p:nvPr/>
        </p:nvGraphicFramePr>
        <p:xfrm>
          <a:off x="6048164" y="399733"/>
          <a:ext cx="252028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Min Length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EB0FD8ED-6296-49BE-A962-727EE48AE53A}"/>
              </a:ext>
            </a:extLst>
          </p:cNvPr>
          <p:cNvGraphicFramePr>
            <a:graphicFrameLocks noGrp="1"/>
          </p:cNvGraphicFramePr>
          <p:nvPr/>
        </p:nvGraphicFramePr>
        <p:xfrm>
          <a:off x="6048164" y="1537864"/>
          <a:ext cx="296648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7267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089217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Hash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 Value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HASH(scare)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HASH(arch)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</a:tbl>
          </a:graphicData>
        </a:graphic>
      </p:graphicFrame>
      <p:sp>
        <p:nvSpPr>
          <p:cNvPr id="30" name="文字方塊 29">
            <a:extLst>
              <a:ext uri="{FF2B5EF4-FFF2-40B4-BE49-F238E27FC236}">
                <a16:creationId xmlns:a16="http://schemas.microsoft.com/office/drawing/2014/main" id="{7D3C223E-240A-4DAA-8FD3-B6105E5C10D7}"/>
              </a:ext>
            </a:extLst>
          </p:cNvPr>
          <p:cNvSpPr txBox="1"/>
          <p:nvPr/>
        </p:nvSpPr>
        <p:spPr>
          <a:xfrm>
            <a:off x="3084279" y="277166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   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955AE662-FA67-4F16-8270-FB45F73C629F}"/>
              </a:ext>
            </a:extLst>
          </p:cNvPr>
          <p:cNvSpPr txBox="1"/>
          <p:nvPr/>
        </p:nvSpPr>
        <p:spPr>
          <a:xfrm>
            <a:off x="1928770" y="277166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   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2CA7B61E-2453-4722-8B38-28D8FE544F5F}"/>
              </a:ext>
            </a:extLst>
          </p:cNvPr>
          <p:cNvSpPr/>
          <p:nvPr/>
        </p:nvSpPr>
        <p:spPr>
          <a:xfrm>
            <a:off x="2300839" y="2026063"/>
            <a:ext cx="1552254" cy="111371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" name="直線接點 10">
            <a:extLst>
              <a:ext uri="{FF2B5EF4-FFF2-40B4-BE49-F238E27FC236}">
                <a16:creationId xmlns:a16="http://schemas.microsoft.com/office/drawing/2014/main" id="{DEA410F9-7E14-498A-81AE-61F579DAB9A5}"/>
              </a:ext>
            </a:extLst>
          </p:cNvPr>
          <p:cNvCxnSpPr>
            <a:cxnSpLocks/>
          </p:cNvCxnSpPr>
          <p:nvPr/>
        </p:nvCxnSpPr>
        <p:spPr>
          <a:xfrm flipV="1">
            <a:off x="7488324" y="2996952"/>
            <a:ext cx="0" cy="1983482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4A8F9D5D-03E1-4275-AC0F-C2E69B8270AB}"/>
              </a:ext>
            </a:extLst>
          </p:cNvPr>
          <p:cNvSpPr txBox="1"/>
          <p:nvPr/>
        </p:nvSpPr>
        <p:spPr>
          <a:xfrm>
            <a:off x="212060" y="4112974"/>
            <a:ext cx="3954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HASH( </a:t>
            </a:r>
            <a:r>
              <a:rPr lang="en-US" altLang="zh-TW" dirty="0">
                <a:solidFill>
                  <a:srgbClr val="FF0000"/>
                </a:solidFill>
              </a:rPr>
              <a:t>input[3-6]</a:t>
            </a:r>
            <a:r>
              <a:rPr lang="en-US" altLang="zh-TW" dirty="0"/>
              <a:t> ) ==  HASH(</a:t>
            </a:r>
            <a:r>
              <a:rPr lang="en-US" altLang="zh-TW" dirty="0">
                <a:solidFill>
                  <a:srgbClr val="FF0000"/>
                </a:solidFill>
              </a:rPr>
              <a:t>scar</a:t>
            </a:r>
            <a:r>
              <a:rPr lang="en-US" altLang="zh-TW" dirty="0"/>
              <a:t>) </a:t>
            </a:r>
            <a:endParaRPr lang="zh-TW" altLang="en-US" dirty="0"/>
          </a:p>
        </p:txBody>
      </p:sp>
      <p:cxnSp>
        <p:nvCxnSpPr>
          <p:cNvPr id="18" name="直線接點 10">
            <a:extLst>
              <a:ext uri="{FF2B5EF4-FFF2-40B4-BE49-F238E27FC236}">
                <a16:creationId xmlns:a16="http://schemas.microsoft.com/office/drawing/2014/main" id="{B3DAEF64-34C0-4707-AF22-C9A872085EE2}"/>
              </a:ext>
            </a:extLst>
          </p:cNvPr>
          <p:cNvCxnSpPr>
            <a:cxnSpLocks/>
            <a:stCxn id="12" idx="2"/>
          </p:cNvCxnSpPr>
          <p:nvPr/>
        </p:nvCxnSpPr>
        <p:spPr>
          <a:xfrm flipH="1">
            <a:off x="1967082" y="3139782"/>
            <a:ext cx="1109884" cy="874370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接點 10">
            <a:extLst>
              <a:ext uri="{FF2B5EF4-FFF2-40B4-BE49-F238E27FC236}">
                <a16:creationId xmlns:a16="http://schemas.microsoft.com/office/drawing/2014/main" id="{47D7A39A-C0A8-4EC5-9F31-0637CD57F6D7}"/>
              </a:ext>
            </a:extLst>
          </p:cNvPr>
          <p:cNvCxnSpPr>
            <a:cxnSpLocks/>
          </p:cNvCxnSpPr>
          <p:nvPr/>
        </p:nvCxnSpPr>
        <p:spPr>
          <a:xfrm flipH="1">
            <a:off x="3724452" y="2996952"/>
            <a:ext cx="2323712" cy="1116022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F3597EEF-40A6-4063-BEDB-F4A7B27B63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250305"/>
              </p:ext>
            </p:extLst>
          </p:nvPr>
        </p:nvGraphicFramePr>
        <p:xfrm>
          <a:off x="745694" y="5327441"/>
          <a:ext cx="252028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Match List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(3, 7)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(3, 6)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345096"/>
                  </a:ext>
                </a:extLst>
              </a:tr>
            </a:tbl>
          </a:graphicData>
        </a:graphic>
      </p:graphicFrame>
      <p:cxnSp>
        <p:nvCxnSpPr>
          <p:cNvPr id="25" name="直線接點 10">
            <a:extLst>
              <a:ext uri="{FF2B5EF4-FFF2-40B4-BE49-F238E27FC236}">
                <a16:creationId xmlns:a16="http://schemas.microsoft.com/office/drawing/2014/main" id="{2C4A0283-7050-4B19-8ADA-EF2AD09BB2E1}"/>
              </a:ext>
            </a:extLst>
          </p:cNvPr>
          <p:cNvCxnSpPr>
            <a:cxnSpLocks/>
            <a:endCxn id="24" idx="0"/>
          </p:cNvCxnSpPr>
          <p:nvPr/>
        </p:nvCxnSpPr>
        <p:spPr>
          <a:xfrm>
            <a:off x="2005834" y="4581128"/>
            <a:ext cx="0" cy="746313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22009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EVALUATION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  <p:sp>
        <p:nvSpPr>
          <p:cNvPr id="11" name="內容版面配置區 6">
            <a:extLst>
              <a:ext uri="{FF2B5EF4-FFF2-40B4-BE49-F238E27FC236}">
                <a16:creationId xmlns:a16="http://schemas.microsoft.com/office/drawing/2014/main" id="{0E7387B3-2C4D-4A45-941E-D05D79398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12875"/>
            <a:ext cx="8130480" cy="4530725"/>
          </a:xfrm>
        </p:spPr>
        <p:txBody>
          <a:bodyPr/>
          <a:lstStyle/>
          <a:p>
            <a:r>
              <a:rPr lang="en-US" altLang="zh-TW" sz="2800" dirty="0"/>
              <a:t>Implementation of proposed algorithm is done in C language on Code::Blocks version 12.11.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92178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EVALUATION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  <p:graphicFrame>
        <p:nvGraphicFramePr>
          <p:cNvPr id="12" name="圖表 11">
            <a:extLst>
              <a:ext uri="{FF2B5EF4-FFF2-40B4-BE49-F238E27FC236}">
                <a16:creationId xmlns:a16="http://schemas.microsoft.com/office/drawing/2014/main" id="{843FE86E-6A9A-4453-A587-C77320B291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4842266"/>
              </p:ext>
            </p:extLst>
          </p:nvPr>
        </p:nvGraphicFramePr>
        <p:xfrm>
          <a:off x="1835696" y="1397000"/>
          <a:ext cx="6978352" cy="3544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內容版面配置區 6">
            <a:extLst>
              <a:ext uri="{FF2B5EF4-FFF2-40B4-BE49-F238E27FC236}">
                <a16:creationId xmlns:a16="http://schemas.microsoft.com/office/drawing/2014/main" id="{5BE2D3BD-E927-46FF-981B-87E3702A6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860" y="5509494"/>
            <a:ext cx="8130480" cy="604797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dirty="0"/>
              <a:t>Number of patterns is kept fixed and length of Input String is varied from 10,000 to 200,000, this algorithm takes searching time of O(n/P) for Input String of length n.</a:t>
            </a:r>
            <a:endParaRPr lang="zh-TW" altLang="en-US" sz="1800" dirty="0"/>
          </a:p>
        </p:txBody>
      </p:sp>
      <p:sp>
        <p:nvSpPr>
          <p:cNvPr id="14" name="內容版面配置區 6">
            <a:extLst>
              <a:ext uri="{FF2B5EF4-FFF2-40B4-BE49-F238E27FC236}">
                <a16:creationId xmlns:a16="http://schemas.microsoft.com/office/drawing/2014/main" id="{DEA0F7DD-15F3-4F6D-AE48-05091AF8792A}"/>
              </a:ext>
            </a:extLst>
          </p:cNvPr>
          <p:cNvSpPr txBox="1">
            <a:spLocks/>
          </p:cNvSpPr>
          <p:nvPr/>
        </p:nvSpPr>
        <p:spPr bwMode="auto">
          <a:xfrm>
            <a:off x="125583" y="2168860"/>
            <a:ext cx="2729880" cy="503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l"/>
              <a:defRPr kumimoji="1" sz="3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zh-TW" sz="2000" kern="0" dirty="0"/>
              <a:t>Search</a:t>
            </a:r>
            <a:r>
              <a:rPr lang="zh-TW" altLang="en-US" sz="2000" kern="0" dirty="0"/>
              <a:t> </a:t>
            </a:r>
            <a:r>
              <a:rPr lang="en-US" altLang="zh-TW" sz="2000" kern="0" dirty="0"/>
              <a:t>Time</a:t>
            </a:r>
          </a:p>
          <a:p>
            <a:pPr marL="0" indent="0">
              <a:buNone/>
            </a:pPr>
            <a:r>
              <a:rPr lang="en-US" altLang="zh-TW" sz="2000" kern="0" dirty="0"/>
              <a:t> (</a:t>
            </a:r>
            <a:r>
              <a:rPr lang="en-US" altLang="zh-TW" sz="2000" kern="0" dirty="0" err="1"/>
              <a:t>ms</a:t>
            </a:r>
            <a:r>
              <a:rPr lang="en-US" altLang="zh-TW" sz="2000" kern="0" dirty="0"/>
              <a:t>)</a:t>
            </a:r>
            <a:endParaRPr lang="zh-TW" altLang="en-US" sz="2000" kern="0" dirty="0"/>
          </a:p>
        </p:txBody>
      </p:sp>
      <p:sp>
        <p:nvSpPr>
          <p:cNvPr id="15" name="內容版面配置區 6">
            <a:extLst>
              <a:ext uri="{FF2B5EF4-FFF2-40B4-BE49-F238E27FC236}">
                <a16:creationId xmlns:a16="http://schemas.microsoft.com/office/drawing/2014/main" id="{B9882CB0-7702-4455-9DA4-AA36E57CF99E}"/>
              </a:ext>
            </a:extLst>
          </p:cNvPr>
          <p:cNvSpPr txBox="1">
            <a:spLocks/>
          </p:cNvSpPr>
          <p:nvPr/>
        </p:nvSpPr>
        <p:spPr bwMode="auto">
          <a:xfrm>
            <a:off x="4742946" y="4910231"/>
            <a:ext cx="2729880" cy="503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l"/>
              <a:defRPr kumimoji="1" sz="3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zh-TW" sz="2000" kern="0" dirty="0"/>
              <a:t>Input</a:t>
            </a:r>
            <a:r>
              <a:rPr lang="zh-TW" altLang="en-US" sz="2000" kern="0" dirty="0"/>
              <a:t> </a:t>
            </a:r>
            <a:r>
              <a:rPr lang="en-US" altLang="zh-TW" sz="2000" kern="0" dirty="0"/>
              <a:t>String Length</a:t>
            </a:r>
            <a:endParaRPr lang="zh-TW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66047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EVALUATION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  <p:graphicFrame>
        <p:nvGraphicFramePr>
          <p:cNvPr id="12" name="圖表 11">
            <a:extLst>
              <a:ext uri="{FF2B5EF4-FFF2-40B4-BE49-F238E27FC236}">
                <a16:creationId xmlns:a16="http://schemas.microsoft.com/office/drawing/2014/main" id="{843FE86E-6A9A-4453-A587-C77320B291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5126412"/>
              </p:ext>
            </p:extLst>
          </p:nvPr>
        </p:nvGraphicFramePr>
        <p:xfrm>
          <a:off x="1907704" y="1397000"/>
          <a:ext cx="6906344" cy="3580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內容版面配置區 6">
            <a:extLst>
              <a:ext uri="{FF2B5EF4-FFF2-40B4-BE49-F238E27FC236}">
                <a16:creationId xmlns:a16="http://schemas.microsoft.com/office/drawing/2014/main" id="{5BE2D3BD-E927-46FF-981B-87E3702A6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5414188"/>
            <a:ext cx="8130480" cy="604797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dirty="0"/>
              <a:t>Input String length is kept fixed (100,000) and number of patterns are increased from 3 to 21 keeping length of smallest pattern same among all sets.</a:t>
            </a:r>
            <a:endParaRPr lang="zh-TW" altLang="en-US" sz="1800" dirty="0"/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0E4C3B60-7C80-40B8-A763-AF9E6E564A19}"/>
              </a:ext>
            </a:extLst>
          </p:cNvPr>
          <p:cNvSpPr txBox="1">
            <a:spLocks/>
          </p:cNvSpPr>
          <p:nvPr/>
        </p:nvSpPr>
        <p:spPr bwMode="auto">
          <a:xfrm>
            <a:off x="272145" y="2773843"/>
            <a:ext cx="2729880" cy="503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l"/>
              <a:defRPr kumimoji="1" sz="3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zh-TW" sz="2000" kern="0" dirty="0"/>
              <a:t>Search Time</a:t>
            </a:r>
          </a:p>
          <a:p>
            <a:pPr marL="0" indent="0">
              <a:buNone/>
            </a:pPr>
            <a:r>
              <a:rPr lang="en-US" altLang="zh-TW" sz="2000" kern="0" dirty="0"/>
              <a:t>(</a:t>
            </a:r>
            <a:r>
              <a:rPr lang="en-US" altLang="zh-TW" sz="2000" kern="0" dirty="0" err="1"/>
              <a:t>ms</a:t>
            </a:r>
            <a:r>
              <a:rPr lang="en-US" altLang="zh-TW" sz="2000" kern="0" dirty="0"/>
              <a:t>)</a:t>
            </a:r>
            <a:endParaRPr lang="zh-TW" altLang="en-US" sz="2000" kern="0" dirty="0"/>
          </a:p>
        </p:txBody>
      </p:sp>
      <p:sp>
        <p:nvSpPr>
          <p:cNvPr id="8" name="內容版面配置區 6">
            <a:extLst>
              <a:ext uri="{FF2B5EF4-FFF2-40B4-BE49-F238E27FC236}">
                <a16:creationId xmlns:a16="http://schemas.microsoft.com/office/drawing/2014/main" id="{D4CCB2AA-4D65-47A1-AA1A-FF4B8E3B4630}"/>
              </a:ext>
            </a:extLst>
          </p:cNvPr>
          <p:cNvSpPr txBox="1">
            <a:spLocks/>
          </p:cNvSpPr>
          <p:nvPr/>
        </p:nvSpPr>
        <p:spPr bwMode="auto">
          <a:xfrm>
            <a:off x="4928220" y="4883509"/>
            <a:ext cx="3352192" cy="503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l"/>
              <a:defRPr kumimoji="1" sz="3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zh-TW" sz="2000" kern="0" dirty="0"/>
              <a:t>Number of Patterns</a:t>
            </a:r>
            <a:endParaRPr lang="zh-TW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30288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INTRODUCTION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0BF2877B-EE7C-4256-B961-0312FE99FC6A}"/>
              </a:ext>
            </a:extLst>
          </p:cNvPr>
          <p:cNvSpPr/>
          <p:nvPr/>
        </p:nvSpPr>
        <p:spPr>
          <a:xfrm>
            <a:off x="1277856" y="2781070"/>
            <a:ext cx="1116124" cy="18205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Simple Pattern</a:t>
            </a:r>
          </a:p>
          <a:p>
            <a:pPr algn="ctr"/>
            <a:endParaRPr lang="en-US" altLang="zh-TW" dirty="0"/>
          </a:p>
          <a:p>
            <a:pPr algn="ctr"/>
            <a:r>
              <a:rPr lang="en-US" altLang="zh-TW" dirty="0">
                <a:solidFill>
                  <a:srgbClr val="FF0000"/>
                </a:solidFill>
              </a:rPr>
              <a:t>scare</a:t>
            </a:r>
          </a:p>
          <a:p>
            <a:pPr algn="ctr"/>
            <a:r>
              <a:rPr lang="en-US" altLang="zh-TW" dirty="0">
                <a:solidFill>
                  <a:srgbClr val="FF0000"/>
                </a:solidFill>
              </a:rPr>
              <a:t>scar</a:t>
            </a:r>
          </a:p>
          <a:p>
            <a:pPr algn="ctr"/>
            <a:r>
              <a:rPr lang="en-US" altLang="zh-TW" dirty="0">
                <a:solidFill>
                  <a:srgbClr val="FF0000"/>
                </a:solidFill>
              </a:rPr>
              <a:t>arch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95E537F-D930-4BA4-A51D-160B9F5DC2CD}"/>
              </a:ext>
            </a:extLst>
          </p:cNvPr>
          <p:cNvSpPr/>
          <p:nvPr/>
        </p:nvSpPr>
        <p:spPr>
          <a:xfrm>
            <a:off x="2996936" y="2781070"/>
            <a:ext cx="1188132" cy="18205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Find Minimum Pattern Length</a:t>
            </a:r>
            <a:endParaRPr lang="zh-TW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E6CCCEF-ECE6-448A-843F-577FF9752620}"/>
              </a:ext>
            </a:extLst>
          </p:cNvPr>
          <p:cNvSpPr/>
          <p:nvPr/>
        </p:nvSpPr>
        <p:spPr>
          <a:xfrm>
            <a:off x="4788024" y="2781070"/>
            <a:ext cx="1116124" cy="18205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Create Hash Table</a:t>
            </a:r>
            <a:endParaRPr lang="zh-TW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E9220AF-E0A2-468F-B2BD-9E023FAD7222}"/>
              </a:ext>
            </a:extLst>
          </p:cNvPr>
          <p:cNvSpPr/>
          <p:nvPr/>
        </p:nvSpPr>
        <p:spPr>
          <a:xfrm>
            <a:off x="6507104" y="2781070"/>
            <a:ext cx="1116124" cy="18205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Create</a:t>
            </a:r>
          </a:p>
          <a:p>
            <a:pPr algn="ctr"/>
            <a:r>
              <a:rPr lang="en-US" altLang="zh-TW" dirty="0"/>
              <a:t>Match Table</a:t>
            </a:r>
            <a:endParaRPr lang="zh-TW" altLang="en-US" dirty="0"/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930B7A89-3B0A-48F1-8229-CC3F895A11E0}"/>
              </a:ext>
            </a:extLst>
          </p:cNvPr>
          <p:cNvCxnSpPr>
            <a:cxnSpLocks/>
            <a:stCxn id="3" idx="3"/>
            <a:endCxn id="8" idx="1"/>
          </p:cNvCxnSpPr>
          <p:nvPr/>
        </p:nvCxnSpPr>
        <p:spPr>
          <a:xfrm>
            <a:off x="2393980" y="3691369"/>
            <a:ext cx="60295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5C4BADC4-BEA7-4FE7-A7CB-75BD6832AE01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4185068" y="3691369"/>
            <a:ext cx="60295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單箭頭接點 17">
            <a:extLst>
              <a:ext uri="{FF2B5EF4-FFF2-40B4-BE49-F238E27FC236}">
                <a16:creationId xmlns:a16="http://schemas.microsoft.com/office/drawing/2014/main" id="{F4F2400B-51AD-4823-914D-73EF132033DC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>
          <a:xfrm>
            <a:off x="5904148" y="3691369"/>
            <a:ext cx="60295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670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Find Minimum Pattern Length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r>
              <a:rPr lang="en-US" altLang="zh-TW" sz="2800" dirty="0">
                <a:solidFill>
                  <a:srgbClr val="FF0000"/>
                </a:solidFill>
              </a:rPr>
              <a:t>scare 	</a:t>
            </a:r>
            <a:r>
              <a:rPr lang="en-US" altLang="zh-TW" sz="2800" dirty="0"/>
              <a:t>(Length = 5)   </a:t>
            </a:r>
          </a:p>
          <a:p>
            <a:r>
              <a:rPr lang="en-US" altLang="zh-TW" sz="2800" dirty="0">
                <a:solidFill>
                  <a:srgbClr val="FF0000"/>
                </a:solidFill>
              </a:rPr>
              <a:t>scar 	</a:t>
            </a:r>
            <a:r>
              <a:rPr lang="en-US" altLang="zh-TW" sz="2800" dirty="0"/>
              <a:t>(Length = </a:t>
            </a:r>
            <a:r>
              <a:rPr lang="en-US" altLang="zh-TW" sz="2800" dirty="0">
                <a:solidFill>
                  <a:srgbClr val="FF0000"/>
                </a:solidFill>
              </a:rPr>
              <a:t>4</a:t>
            </a:r>
            <a:r>
              <a:rPr lang="en-US" altLang="zh-TW" sz="2800" dirty="0"/>
              <a:t>)</a:t>
            </a:r>
          </a:p>
          <a:p>
            <a:r>
              <a:rPr lang="en-US" altLang="zh-TW" sz="2800" dirty="0">
                <a:solidFill>
                  <a:srgbClr val="FF0000"/>
                </a:solidFill>
              </a:rPr>
              <a:t>arch	</a:t>
            </a:r>
            <a:r>
              <a:rPr lang="en-US" altLang="zh-TW" sz="2800" dirty="0"/>
              <a:t>(Length = 5)</a:t>
            </a:r>
          </a:p>
          <a:p>
            <a:endParaRPr lang="en-US" altLang="zh-TW" sz="2800" dirty="0"/>
          </a:p>
          <a:p>
            <a:endParaRPr lang="zh-TW" altLang="en-US" sz="2800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983EBD47-0F40-4030-921B-20328A1334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215662"/>
              </p:ext>
            </p:extLst>
          </p:nvPr>
        </p:nvGraphicFramePr>
        <p:xfrm>
          <a:off x="863588" y="3690471"/>
          <a:ext cx="252028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Min Length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65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Create Hash Table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800" dirty="0"/>
              <a:t>Patterns:</a:t>
            </a:r>
            <a:r>
              <a:rPr lang="en-US" altLang="zh-TW" sz="2800" dirty="0">
                <a:solidFill>
                  <a:srgbClr val="FF0000"/>
                </a:solidFill>
              </a:rPr>
              <a:t> scare</a:t>
            </a:r>
            <a:r>
              <a:rPr lang="zh-TW" altLang="en-US" sz="2800" dirty="0"/>
              <a:t>、</a:t>
            </a:r>
            <a:r>
              <a:rPr lang="en-US" altLang="zh-TW" sz="2800" dirty="0">
                <a:solidFill>
                  <a:srgbClr val="FF0000"/>
                </a:solidFill>
              </a:rPr>
              <a:t>scar </a:t>
            </a:r>
            <a:r>
              <a:rPr lang="zh-TW" altLang="en-US" sz="2800" dirty="0">
                <a:solidFill>
                  <a:srgbClr val="FF0000"/>
                </a:solidFill>
              </a:rPr>
              <a:t>、</a:t>
            </a:r>
            <a:r>
              <a:rPr lang="en-US" altLang="zh-TW" sz="2800" dirty="0">
                <a:solidFill>
                  <a:srgbClr val="FF0000"/>
                </a:solidFill>
              </a:rPr>
              <a:t>arch</a:t>
            </a:r>
            <a:endParaRPr lang="en-US" altLang="zh-TW" sz="2800" dirty="0"/>
          </a:p>
          <a:p>
            <a:endParaRPr lang="en-US" altLang="zh-TW" sz="2800" dirty="0"/>
          </a:p>
          <a:p>
            <a:endParaRPr lang="zh-TW" altLang="en-US" sz="2800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DD1B5C1D-A3D0-49E1-93C8-9F25E02C7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362598"/>
              </p:ext>
            </p:extLst>
          </p:nvPr>
        </p:nvGraphicFramePr>
        <p:xfrm>
          <a:off x="899592" y="2600908"/>
          <a:ext cx="296648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7267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089217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Hash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 Value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HASH(scare)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HASH(arch)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90EA9BE-D473-453C-A3AD-36A4A8449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495812"/>
              </p:ext>
            </p:extLst>
          </p:nvPr>
        </p:nvGraphicFramePr>
        <p:xfrm>
          <a:off x="6048164" y="399733"/>
          <a:ext cx="252028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Min Length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195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Create Match Table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800" dirty="0"/>
              <a:t>Patterns: </a:t>
            </a:r>
            <a:r>
              <a:rPr lang="en-US" altLang="zh-TW" sz="2800" dirty="0">
                <a:solidFill>
                  <a:srgbClr val="FF0000"/>
                </a:solidFill>
              </a:rPr>
              <a:t>scare</a:t>
            </a:r>
            <a:r>
              <a:rPr lang="zh-TW" altLang="en-US" sz="2800" dirty="0"/>
              <a:t>、</a:t>
            </a:r>
            <a:r>
              <a:rPr lang="en-US" altLang="zh-TW" sz="2800" dirty="0">
                <a:solidFill>
                  <a:srgbClr val="FF0000"/>
                </a:solidFill>
              </a:rPr>
              <a:t>scar </a:t>
            </a:r>
            <a:r>
              <a:rPr lang="zh-TW" altLang="en-US" sz="2800" dirty="0">
                <a:solidFill>
                  <a:srgbClr val="FF0000"/>
                </a:solidFill>
              </a:rPr>
              <a:t>、</a:t>
            </a:r>
            <a:r>
              <a:rPr lang="en-US" altLang="zh-TW" sz="2800" dirty="0">
                <a:solidFill>
                  <a:srgbClr val="FF0000"/>
                </a:solidFill>
              </a:rPr>
              <a:t>arch</a:t>
            </a:r>
            <a:endParaRPr lang="en-US" altLang="zh-TW" sz="2800" dirty="0"/>
          </a:p>
          <a:p>
            <a:pPr marL="0" indent="0">
              <a:buNone/>
            </a:pPr>
            <a:r>
              <a:rPr lang="en-US" altLang="zh-TW" sz="2800" dirty="0" err="1">
                <a:solidFill>
                  <a:srgbClr val="FF0000"/>
                </a:solidFill>
              </a:rPr>
              <a:t>sc</a:t>
            </a:r>
            <a:r>
              <a:rPr lang="zh-TW" altLang="en-US" sz="2800" dirty="0">
                <a:solidFill>
                  <a:srgbClr val="FF0000"/>
                </a:solidFill>
              </a:rPr>
              <a:t>、</a:t>
            </a:r>
            <a:r>
              <a:rPr lang="en-US" altLang="zh-TW" sz="2800" dirty="0">
                <a:solidFill>
                  <a:srgbClr val="FF0000"/>
                </a:solidFill>
              </a:rPr>
              <a:t>ca</a:t>
            </a:r>
            <a:r>
              <a:rPr lang="zh-TW" altLang="en-US" sz="2800" dirty="0">
                <a:solidFill>
                  <a:srgbClr val="FF0000"/>
                </a:solidFill>
              </a:rPr>
              <a:t>、</a:t>
            </a:r>
            <a:r>
              <a:rPr lang="en-US" altLang="zh-TW" sz="2800" dirty="0" err="1">
                <a:solidFill>
                  <a:srgbClr val="FF0000"/>
                </a:solidFill>
              </a:rPr>
              <a:t>ar</a:t>
            </a:r>
            <a:r>
              <a:rPr lang="zh-TW" altLang="en-US" sz="2800" dirty="0">
                <a:solidFill>
                  <a:srgbClr val="FF0000"/>
                </a:solidFill>
              </a:rPr>
              <a:t>、</a:t>
            </a:r>
            <a:r>
              <a:rPr lang="en-US" altLang="zh-TW" sz="2800" dirty="0">
                <a:solidFill>
                  <a:srgbClr val="FF0000"/>
                </a:solidFill>
              </a:rPr>
              <a:t>re</a:t>
            </a:r>
            <a:r>
              <a:rPr lang="zh-TW" altLang="en-US" sz="2800" dirty="0">
                <a:solidFill>
                  <a:srgbClr val="FF0000"/>
                </a:solidFill>
              </a:rPr>
              <a:t>、</a:t>
            </a:r>
            <a:r>
              <a:rPr lang="en-US" altLang="zh-TW" sz="2800" dirty="0" err="1">
                <a:solidFill>
                  <a:srgbClr val="FF0000"/>
                </a:solidFill>
              </a:rPr>
              <a:t>rc</a:t>
            </a:r>
            <a:r>
              <a:rPr lang="zh-TW" altLang="en-US" sz="2800" dirty="0">
                <a:solidFill>
                  <a:srgbClr val="FF0000"/>
                </a:solidFill>
              </a:rPr>
              <a:t>、</a:t>
            </a:r>
            <a:r>
              <a:rPr lang="en-US" altLang="zh-TW" sz="2800" dirty="0" err="1">
                <a:solidFill>
                  <a:srgbClr val="FF0000"/>
                </a:solidFill>
              </a:rPr>
              <a:t>ch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DD1B5C1D-A3D0-49E1-93C8-9F25E02C7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145054"/>
              </p:ext>
            </p:extLst>
          </p:nvPr>
        </p:nvGraphicFramePr>
        <p:xfrm>
          <a:off x="935596" y="2979948"/>
          <a:ext cx="4032448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1895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270553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Match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Key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Values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sc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HASH(ca)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ar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HASH(re)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549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rc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663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ch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853810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90EA9BE-D473-453C-A3AD-36A4A84496CF}"/>
              </a:ext>
            </a:extLst>
          </p:cNvPr>
          <p:cNvGraphicFramePr>
            <a:graphicFrameLocks noGrp="1"/>
          </p:cNvGraphicFramePr>
          <p:nvPr/>
        </p:nvGraphicFramePr>
        <p:xfrm>
          <a:off x="6048164" y="399733"/>
          <a:ext cx="252028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Min Length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06778DE4-01D8-44EF-A02C-0C657B52C4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831280"/>
              </p:ext>
            </p:extLst>
          </p:nvPr>
        </p:nvGraphicFramePr>
        <p:xfrm>
          <a:off x="6048164" y="1537864"/>
          <a:ext cx="296648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7267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089217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Hash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 Value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HASH(scare)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HASH(arch)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60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Create Match Table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800" dirty="0"/>
              <a:t>Patterns: </a:t>
            </a:r>
            <a:r>
              <a:rPr lang="en-US" altLang="zh-TW" sz="2800" dirty="0">
                <a:solidFill>
                  <a:srgbClr val="FF0000"/>
                </a:solidFill>
              </a:rPr>
              <a:t>scare</a:t>
            </a:r>
            <a:r>
              <a:rPr lang="zh-TW" altLang="en-US" sz="2800" dirty="0"/>
              <a:t>、</a:t>
            </a:r>
            <a:r>
              <a:rPr lang="en-US" altLang="zh-TW" sz="2800" dirty="0">
                <a:solidFill>
                  <a:srgbClr val="FF0000"/>
                </a:solidFill>
              </a:rPr>
              <a:t>scar </a:t>
            </a:r>
            <a:r>
              <a:rPr lang="zh-TW" altLang="en-US" sz="2800" dirty="0">
                <a:solidFill>
                  <a:srgbClr val="FF0000"/>
                </a:solidFill>
              </a:rPr>
              <a:t>、</a:t>
            </a:r>
            <a:r>
              <a:rPr lang="en-US" altLang="zh-TW" sz="2800" dirty="0">
                <a:solidFill>
                  <a:srgbClr val="FF0000"/>
                </a:solidFill>
              </a:rPr>
              <a:t>arch</a:t>
            </a:r>
            <a:endParaRPr lang="en-US" altLang="zh-TW" sz="2800" dirty="0"/>
          </a:p>
          <a:p>
            <a:pPr marL="0" indent="0">
              <a:buNone/>
            </a:pPr>
            <a:r>
              <a:rPr lang="en-US" altLang="zh-TW" sz="2800" dirty="0" err="1"/>
              <a:t>sc</a:t>
            </a:r>
            <a:r>
              <a:rPr lang="en-US" altLang="zh-TW" sz="2800" dirty="0"/>
              <a:t> =&gt; </a:t>
            </a:r>
            <a:r>
              <a:rPr lang="en-US" altLang="zh-TW" sz="2800" dirty="0">
                <a:solidFill>
                  <a:srgbClr val="FF0000"/>
                </a:solidFill>
              </a:rPr>
              <a:t>scare</a:t>
            </a:r>
            <a:r>
              <a:rPr lang="zh-TW" altLang="en-US" sz="2800" dirty="0"/>
              <a:t>、</a:t>
            </a:r>
            <a:r>
              <a:rPr lang="en-US" altLang="zh-TW" sz="2800" dirty="0"/>
              <a:t>scar</a:t>
            </a:r>
            <a:endParaRPr lang="zh-TW" altLang="en-US" sz="2800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DD1B5C1D-A3D0-49E1-93C8-9F25E02C7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281573"/>
              </p:ext>
            </p:extLst>
          </p:nvPr>
        </p:nvGraphicFramePr>
        <p:xfrm>
          <a:off x="826989" y="3248342"/>
          <a:ext cx="4032448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1895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270553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Match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Key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Values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sc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HASH(ca)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ar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HASH(re)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549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rc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663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ch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853810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90EA9BE-D473-453C-A3AD-36A4A84496CF}"/>
              </a:ext>
            </a:extLst>
          </p:cNvPr>
          <p:cNvGraphicFramePr>
            <a:graphicFrameLocks noGrp="1"/>
          </p:cNvGraphicFramePr>
          <p:nvPr/>
        </p:nvGraphicFramePr>
        <p:xfrm>
          <a:off x="6048164" y="399733"/>
          <a:ext cx="252028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Min Length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EB0FD8ED-6296-49BE-A962-727EE48AE5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938113"/>
              </p:ext>
            </p:extLst>
          </p:nvPr>
        </p:nvGraphicFramePr>
        <p:xfrm>
          <a:off x="6048164" y="1537864"/>
          <a:ext cx="296648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7267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089217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Hash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 Value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HASH(scare)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HASH(arch)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713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Create Match Table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800" dirty="0"/>
              <a:t>Patterns: </a:t>
            </a:r>
            <a:r>
              <a:rPr lang="en-US" altLang="zh-TW" sz="2800" dirty="0">
                <a:solidFill>
                  <a:srgbClr val="FF0000"/>
                </a:solidFill>
              </a:rPr>
              <a:t>scare</a:t>
            </a:r>
            <a:r>
              <a:rPr lang="zh-TW" altLang="en-US" sz="2800" dirty="0"/>
              <a:t>、</a:t>
            </a:r>
            <a:r>
              <a:rPr lang="en-US" altLang="zh-TW" sz="2800" dirty="0">
                <a:solidFill>
                  <a:srgbClr val="FF0000"/>
                </a:solidFill>
              </a:rPr>
              <a:t>scar </a:t>
            </a:r>
            <a:r>
              <a:rPr lang="zh-TW" altLang="en-US" sz="2800" dirty="0">
                <a:solidFill>
                  <a:srgbClr val="FF0000"/>
                </a:solidFill>
              </a:rPr>
              <a:t>、</a:t>
            </a:r>
            <a:r>
              <a:rPr lang="en-US" altLang="zh-TW" sz="2800" dirty="0">
                <a:solidFill>
                  <a:srgbClr val="FF0000"/>
                </a:solidFill>
              </a:rPr>
              <a:t>arch</a:t>
            </a:r>
            <a:endParaRPr lang="en-US" altLang="zh-TW" sz="2800" dirty="0"/>
          </a:p>
          <a:p>
            <a:pPr marL="0" indent="0">
              <a:buNone/>
            </a:pPr>
            <a:r>
              <a:rPr lang="en-US" altLang="zh-TW" sz="2800" dirty="0" err="1"/>
              <a:t>sc</a:t>
            </a:r>
            <a:r>
              <a:rPr lang="en-US" altLang="zh-TW" sz="2800" dirty="0"/>
              <a:t> =&gt; </a:t>
            </a:r>
            <a:r>
              <a:rPr lang="en-US" altLang="zh-TW" sz="2800" dirty="0">
                <a:solidFill>
                  <a:srgbClr val="FF0000"/>
                </a:solidFill>
              </a:rPr>
              <a:t>scare</a:t>
            </a:r>
            <a:r>
              <a:rPr lang="zh-TW" altLang="en-US" sz="2800" dirty="0"/>
              <a:t>、</a:t>
            </a:r>
            <a:r>
              <a:rPr lang="en-US" altLang="zh-TW" sz="2800" dirty="0"/>
              <a:t>scar</a:t>
            </a:r>
            <a:endParaRPr lang="zh-TW" altLang="en-US" sz="2800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DD1B5C1D-A3D0-49E1-93C8-9F25E02C7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54527"/>
              </p:ext>
            </p:extLst>
          </p:nvPr>
        </p:nvGraphicFramePr>
        <p:xfrm>
          <a:off x="826989" y="3248342"/>
          <a:ext cx="4032448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1895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270553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Match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Key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Values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sc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0, 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HASH(ca)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ar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HASH(re)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549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rc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663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ch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853810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90EA9BE-D473-453C-A3AD-36A4A84496CF}"/>
              </a:ext>
            </a:extLst>
          </p:cNvPr>
          <p:cNvGraphicFramePr>
            <a:graphicFrameLocks noGrp="1"/>
          </p:cNvGraphicFramePr>
          <p:nvPr/>
        </p:nvGraphicFramePr>
        <p:xfrm>
          <a:off x="6048164" y="399733"/>
          <a:ext cx="252028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Min Length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EB0FD8ED-6296-49BE-A962-727EE48AE5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881350"/>
              </p:ext>
            </p:extLst>
          </p:nvPr>
        </p:nvGraphicFramePr>
        <p:xfrm>
          <a:off x="6048164" y="1537864"/>
          <a:ext cx="296648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7267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089217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Hash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 Value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HASH(scare)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HASH(arch)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472EA665-AF96-4EB4-B1F7-1FED7538D6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662501"/>
              </p:ext>
            </p:extLst>
          </p:nvPr>
        </p:nvGraphicFramePr>
        <p:xfrm>
          <a:off x="6048164" y="4175442"/>
          <a:ext cx="2100235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0047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  <a:gridCol w="420047">
                  <a:extLst>
                    <a:ext uri="{9D8B030D-6E8A-4147-A177-3AD203B41FA5}">
                      <a16:colId xmlns:a16="http://schemas.microsoft.com/office/drawing/2014/main" val="1375182557"/>
                    </a:ext>
                  </a:extLst>
                </a:gridCol>
                <a:gridCol w="420047">
                  <a:extLst>
                    <a:ext uri="{9D8B030D-6E8A-4147-A177-3AD203B41FA5}">
                      <a16:colId xmlns:a16="http://schemas.microsoft.com/office/drawing/2014/main" val="3574847549"/>
                    </a:ext>
                  </a:extLst>
                </a:gridCol>
                <a:gridCol w="420047">
                  <a:extLst>
                    <a:ext uri="{9D8B030D-6E8A-4147-A177-3AD203B41FA5}">
                      <a16:colId xmlns:a16="http://schemas.microsoft.com/office/drawing/2014/main" val="583011183"/>
                    </a:ext>
                  </a:extLst>
                </a:gridCol>
                <a:gridCol w="420047">
                  <a:extLst>
                    <a:ext uri="{9D8B030D-6E8A-4147-A177-3AD203B41FA5}">
                      <a16:colId xmlns:a16="http://schemas.microsoft.com/office/drawing/2014/main" val="22827464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164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2449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Create Match Table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800" dirty="0"/>
              <a:t>Patterns: </a:t>
            </a:r>
            <a:r>
              <a:rPr lang="en-US" altLang="zh-TW" sz="2800" dirty="0">
                <a:solidFill>
                  <a:srgbClr val="FF0000"/>
                </a:solidFill>
              </a:rPr>
              <a:t>scare</a:t>
            </a:r>
            <a:r>
              <a:rPr lang="zh-TW" altLang="en-US" sz="2800" dirty="0"/>
              <a:t>、</a:t>
            </a:r>
            <a:r>
              <a:rPr lang="en-US" altLang="zh-TW" sz="2800" dirty="0">
                <a:solidFill>
                  <a:srgbClr val="FF0000"/>
                </a:solidFill>
              </a:rPr>
              <a:t>scar </a:t>
            </a:r>
            <a:r>
              <a:rPr lang="zh-TW" altLang="en-US" sz="2800" dirty="0">
                <a:solidFill>
                  <a:srgbClr val="FF0000"/>
                </a:solidFill>
              </a:rPr>
              <a:t>、</a:t>
            </a:r>
            <a:r>
              <a:rPr lang="en-US" altLang="zh-TW" sz="2800" dirty="0">
                <a:solidFill>
                  <a:srgbClr val="FF0000"/>
                </a:solidFill>
              </a:rPr>
              <a:t>arch</a:t>
            </a:r>
            <a:endParaRPr lang="en-US" altLang="zh-TW" sz="2800" dirty="0"/>
          </a:p>
          <a:p>
            <a:pPr marL="0" indent="0">
              <a:buNone/>
            </a:pPr>
            <a:r>
              <a:rPr lang="en-US" altLang="zh-TW" sz="2800" dirty="0" err="1"/>
              <a:t>sc</a:t>
            </a:r>
            <a:r>
              <a:rPr lang="en-US" altLang="zh-TW" sz="2800" dirty="0"/>
              <a:t> =&gt; </a:t>
            </a:r>
            <a:r>
              <a:rPr lang="en-US" altLang="zh-TW" sz="2800" dirty="0">
                <a:solidFill>
                  <a:srgbClr val="FF0000"/>
                </a:solidFill>
              </a:rPr>
              <a:t>scare</a:t>
            </a:r>
            <a:r>
              <a:rPr lang="zh-TW" altLang="en-US" sz="2800" dirty="0"/>
              <a:t>、</a:t>
            </a:r>
            <a:r>
              <a:rPr lang="en-US" altLang="zh-TW" sz="2800" dirty="0"/>
              <a:t>scar</a:t>
            </a:r>
            <a:endParaRPr lang="zh-TW" altLang="en-US" sz="2800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DD1B5C1D-A3D0-49E1-93C8-9F25E02C7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68887"/>
              </p:ext>
            </p:extLst>
          </p:nvPr>
        </p:nvGraphicFramePr>
        <p:xfrm>
          <a:off x="826989" y="3248342"/>
          <a:ext cx="4032448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1895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270553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Match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Key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Values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sc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0, 1, 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HASH(ca)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ar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HASH(re)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549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rc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663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ch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853810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90EA9BE-D473-453C-A3AD-36A4A84496CF}"/>
              </a:ext>
            </a:extLst>
          </p:cNvPr>
          <p:cNvGraphicFramePr>
            <a:graphicFrameLocks noGrp="1"/>
          </p:cNvGraphicFramePr>
          <p:nvPr/>
        </p:nvGraphicFramePr>
        <p:xfrm>
          <a:off x="6048164" y="399733"/>
          <a:ext cx="252028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Min Length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EB0FD8ED-6296-49BE-A962-727EE48AE53A}"/>
              </a:ext>
            </a:extLst>
          </p:cNvPr>
          <p:cNvGraphicFramePr>
            <a:graphicFrameLocks noGrp="1"/>
          </p:cNvGraphicFramePr>
          <p:nvPr/>
        </p:nvGraphicFramePr>
        <p:xfrm>
          <a:off x="6048164" y="1537864"/>
          <a:ext cx="296648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7267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089217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Hash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 Value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HASH(scare)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HASH(arch)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472EA665-AF96-4EB4-B1F7-1FED7538D6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107380"/>
              </p:ext>
            </p:extLst>
          </p:nvPr>
        </p:nvGraphicFramePr>
        <p:xfrm>
          <a:off x="5928487" y="4005064"/>
          <a:ext cx="2100235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0047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  <a:gridCol w="420047">
                  <a:extLst>
                    <a:ext uri="{9D8B030D-6E8A-4147-A177-3AD203B41FA5}">
                      <a16:colId xmlns:a16="http://schemas.microsoft.com/office/drawing/2014/main" val="1375182557"/>
                    </a:ext>
                  </a:extLst>
                </a:gridCol>
                <a:gridCol w="420047">
                  <a:extLst>
                    <a:ext uri="{9D8B030D-6E8A-4147-A177-3AD203B41FA5}">
                      <a16:colId xmlns:a16="http://schemas.microsoft.com/office/drawing/2014/main" val="3574847549"/>
                    </a:ext>
                  </a:extLst>
                </a:gridCol>
                <a:gridCol w="420047">
                  <a:extLst>
                    <a:ext uri="{9D8B030D-6E8A-4147-A177-3AD203B41FA5}">
                      <a16:colId xmlns:a16="http://schemas.microsoft.com/office/drawing/2014/main" val="583011183"/>
                    </a:ext>
                  </a:extLst>
                </a:gridCol>
                <a:gridCol w="420047">
                  <a:extLst>
                    <a:ext uri="{9D8B030D-6E8A-4147-A177-3AD203B41FA5}">
                      <a16:colId xmlns:a16="http://schemas.microsoft.com/office/drawing/2014/main" val="22827464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16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566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5468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Create Match Table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800" dirty="0"/>
              <a:t>Patterns: </a:t>
            </a:r>
            <a:r>
              <a:rPr lang="en-US" altLang="zh-TW" sz="2800" dirty="0">
                <a:solidFill>
                  <a:srgbClr val="FF0000"/>
                </a:solidFill>
              </a:rPr>
              <a:t>scare</a:t>
            </a:r>
            <a:r>
              <a:rPr lang="zh-TW" altLang="en-US" sz="2800" dirty="0"/>
              <a:t>、</a:t>
            </a:r>
            <a:r>
              <a:rPr lang="en-US" altLang="zh-TW" sz="2800" dirty="0">
                <a:solidFill>
                  <a:srgbClr val="FF0000"/>
                </a:solidFill>
              </a:rPr>
              <a:t>scar </a:t>
            </a:r>
            <a:r>
              <a:rPr lang="zh-TW" altLang="en-US" sz="2800" dirty="0">
                <a:solidFill>
                  <a:srgbClr val="FF0000"/>
                </a:solidFill>
              </a:rPr>
              <a:t>、</a:t>
            </a:r>
            <a:r>
              <a:rPr lang="en-US" altLang="zh-TW" sz="2800" dirty="0">
                <a:solidFill>
                  <a:srgbClr val="FF0000"/>
                </a:solidFill>
              </a:rPr>
              <a:t>arch</a:t>
            </a:r>
            <a:endParaRPr lang="en-US" altLang="zh-TW" sz="2800" dirty="0"/>
          </a:p>
          <a:p>
            <a:pPr marL="0" indent="0">
              <a:buNone/>
            </a:pPr>
            <a:r>
              <a:rPr lang="en-US" altLang="zh-TW" sz="2800" dirty="0" err="1"/>
              <a:t>sc</a:t>
            </a:r>
            <a:r>
              <a:rPr lang="en-US" altLang="zh-TW" sz="2800" dirty="0"/>
              <a:t> =&gt; scare</a:t>
            </a:r>
            <a:r>
              <a:rPr lang="zh-TW" altLang="en-US" sz="2800" dirty="0"/>
              <a:t>、</a:t>
            </a:r>
            <a:r>
              <a:rPr lang="en-US" altLang="zh-TW" sz="2800" dirty="0">
                <a:solidFill>
                  <a:srgbClr val="FF0000"/>
                </a:solidFill>
              </a:rPr>
              <a:t>scar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DD1B5C1D-A3D0-49E1-93C8-9F25E02C7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674492"/>
              </p:ext>
            </p:extLst>
          </p:nvPr>
        </p:nvGraphicFramePr>
        <p:xfrm>
          <a:off x="826988" y="3248342"/>
          <a:ext cx="475312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6779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676345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Match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Key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Values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sc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0, 1, 1, 3), 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(1,1,1,2)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HASH(ca)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(0,2,2,2), (1,2,2,1)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ar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(0,3,3,1), (1,3,3,0),(2,1,1,2)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HASH(re)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(0,4,4,0),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549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rc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(2,2,2,1)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663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HASH(</a:t>
                      </a:r>
                      <a:r>
                        <a:rPr lang="en-US" altLang="zh-TW" dirty="0" err="1"/>
                        <a:t>ch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(2,3,3,0)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853810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90EA9BE-D473-453C-A3AD-36A4A84496CF}"/>
              </a:ext>
            </a:extLst>
          </p:cNvPr>
          <p:cNvGraphicFramePr>
            <a:graphicFrameLocks noGrp="1"/>
          </p:cNvGraphicFramePr>
          <p:nvPr/>
        </p:nvGraphicFramePr>
        <p:xfrm>
          <a:off x="6048164" y="399733"/>
          <a:ext cx="252028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Min Length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EB0FD8ED-6296-49BE-A962-727EE48AE5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57306"/>
              </p:ext>
            </p:extLst>
          </p:nvPr>
        </p:nvGraphicFramePr>
        <p:xfrm>
          <a:off x="6048164" y="1537864"/>
          <a:ext cx="296648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7267">
                  <a:extLst>
                    <a:ext uri="{9D8B030D-6E8A-4147-A177-3AD203B41FA5}">
                      <a16:colId xmlns:a16="http://schemas.microsoft.com/office/drawing/2014/main" val="2368237309"/>
                    </a:ext>
                  </a:extLst>
                </a:gridCol>
                <a:gridCol w="2089217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/>
                        <a:t>Hash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2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 Value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HASH(scare)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9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HASH(scar)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0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HASH(arch)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296010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472EA665-AF96-4EB4-B1F7-1FED7538D6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925399"/>
              </p:ext>
            </p:extLst>
          </p:nvPr>
        </p:nvGraphicFramePr>
        <p:xfrm>
          <a:off x="6052659" y="3990022"/>
          <a:ext cx="1680188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0047">
                  <a:extLst>
                    <a:ext uri="{9D8B030D-6E8A-4147-A177-3AD203B41FA5}">
                      <a16:colId xmlns:a16="http://schemas.microsoft.com/office/drawing/2014/main" val="3938164883"/>
                    </a:ext>
                  </a:extLst>
                </a:gridCol>
                <a:gridCol w="420047">
                  <a:extLst>
                    <a:ext uri="{9D8B030D-6E8A-4147-A177-3AD203B41FA5}">
                      <a16:colId xmlns:a16="http://schemas.microsoft.com/office/drawing/2014/main" val="1375182557"/>
                    </a:ext>
                  </a:extLst>
                </a:gridCol>
                <a:gridCol w="420047">
                  <a:extLst>
                    <a:ext uri="{9D8B030D-6E8A-4147-A177-3AD203B41FA5}">
                      <a16:colId xmlns:a16="http://schemas.microsoft.com/office/drawing/2014/main" val="3574847549"/>
                    </a:ext>
                  </a:extLst>
                </a:gridCol>
                <a:gridCol w="420047">
                  <a:extLst>
                    <a:ext uri="{9D8B030D-6E8A-4147-A177-3AD203B41FA5}">
                      <a16:colId xmlns:a16="http://schemas.microsoft.com/office/drawing/2014/main" val="5830111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16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r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566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746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68445"/>
      </p:ext>
    </p:extLst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87201</TotalTime>
  <Words>1805</Words>
  <Application>Microsoft Office PowerPoint</Application>
  <PresentationFormat>如螢幕大小 (4:3)</PresentationFormat>
  <Paragraphs>676</Paragraphs>
  <Slides>19</Slides>
  <Notes>19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7" baseType="lpstr">
      <vt:lpstr>新細明體</vt:lpstr>
      <vt:lpstr>標楷體</vt:lpstr>
      <vt:lpstr>Arial</vt:lpstr>
      <vt:lpstr>Arial Black</vt:lpstr>
      <vt:lpstr>Cambria</vt:lpstr>
      <vt:lpstr>Times New Roman</vt:lpstr>
      <vt:lpstr>Wingdings</vt:lpstr>
      <vt:lpstr>Studio</vt:lpstr>
      <vt:lpstr>Adaptive Hashing Based Multiple Variable Length Pattern Search Algorithm for Large Data Sets</vt:lpstr>
      <vt:lpstr>INTRODUCTION</vt:lpstr>
      <vt:lpstr>Find Minimum Pattern Length</vt:lpstr>
      <vt:lpstr>Create Hash Table</vt:lpstr>
      <vt:lpstr>Create Match Table</vt:lpstr>
      <vt:lpstr>Create Match Table</vt:lpstr>
      <vt:lpstr>Create Match Table</vt:lpstr>
      <vt:lpstr>Create Match Table</vt:lpstr>
      <vt:lpstr>Create Match Table</vt:lpstr>
      <vt:lpstr>Search</vt:lpstr>
      <vt:lpstr>Search</vt:lpstr>
      <vt:lpstr>Search</vt:lpstr>
      <vt:lpstr>Search</vt:lpstr>
      <vt:lpstr>Search</vt:lpstr>
      <vt:lpstr>Search</vt:lpstr>
      <vt:lpstr>Search</vt:lpstr>
      <vt:lpstr>EVALUATION</vt:lpstr>
      <vt:lpstr>EVALUATION</vt:lpstr>
      <vt:lpstr>EVALUATION</vt:lpstr>
    </vt:vector>
  </TitlesOfParts>
  <Company>mediahome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chriske</cp:lastModifiedBy>
  <cp:revision>3700</cp:revision>
  <cp:lastPrinted>2013-07-22T14:09:02Z</cp:lastPrinted>
  <dcterms:created xsi:type="dcterms:W3CDTF">2004-07-16T19:12:18Z</dcterms:created>
  <dcterms:modified xsi:type="dcterms:W3CDTF">2017-09-27T05:45:38Z</dcterms:modified>
</cp:coreProperties>
</file>